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sldIdLst>
    <p:sldId id="256" r:id="rId2"/>
    <p:sldId id="271" r:id="rId3"/>
    <p:sldId id="272" r:id="rId4"/>
    <p:sldId id="261" r:id="rId5"/>
    <p:sldId id="257" r:id="rId6"/>
    <p:sldId id="260" r:id="rId7"/>
    <p:sldId id="263" r:id="rId8"/>
    <p:sldId id="259" r:id="rId9"/>
    <p:sldId id="265" r:id="rId10"/>
    <p:sldId id="262" r:id="rId11"/>
    <p:sldId id="268" r:id="rId12"/>
    <p:sldId id="269" r:id="rId13"/>
    <p:sldId id="264" r:id="rId14"/>
    <p:sldId id="266" r:id="rId15"/>
    <p:sldId id="270"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689EC-3285-1DC8-9FF9-CAB68A5E01AB}" v="605" dt="2020-03-24T23:24:15.766"/>
    <p1510:client id="{340E7CCD-5513-97BE-52F1-D025B5559F0B}" v="370" dt="2020-03-27T23:08:11.473"/>
    <p1510:client id="{42304F7E-5E40-D2CE-FCBB-7B7ABF1A3714}" v="15" dt="2020-03-18T21:24:23.607"/>
    <p1510:client id="{43E8BEA7-18EE-038C-DA39-33A49092A1AD}" v="114" dt="2020-03-24T19:49:58.502"/>
    <p1510:client id="{451B042D-5AA2-4A22-B0B8-9E626E58C416}" v="1224" dt="2020-05-03T19:58:50.644"/>
    <p1510:client id="{890CFBFB-790F-26B6-BAF2-7599ECE5073B}" v="76" dt="2020-05-04T18:09:56.227"/>
    <p1510:client id="{95146646-75D2-CFA7-2DB1-3A42CD8EE937}" v="1154" dt="2020-05-27T22:52:03.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1B46E-5CC5-4103-ABE2-70F13742C9C6}" type="doc">
      <dgm:prSet loTypeId="urn:microsoft.com/office/officeart/2005/8/layout/vList5" loCatId="list" qsTypeId="urn:microsoft.com/office/officeart/2005/8/quickstyle/simple1" qsCatId="simple" csTypeId="urn:microsoft.com/office/officeart/2005/8/colors/accent5_2" csCatId="accent5"/>
      <dgm:spPr/>
      <dgm:t>
        <a:bodyPr/>
        <a:lstStyle/>
        <a:p>
          <a:endParaRPr lang="en-US"/>
        </a:p>
      </dgm:t>
    </dgm:pt>
    <dgm:pt modelId="{72FB7146-7444-455D-A77B-DE2AB892BA45}">
      <dgm:prSet/>
      <dgm:spPr/>
      <dgm:t>
        <a:bodyPr/>
        <a:lstStyle/>
        <a:p>
          <a:pPr rtl="0"/>
          <a:r>
            <a:rPr lang="en-US"/>
            <a:t>43 people in</a:t>
          </a:r>
          <a:r>
            <a:rPr lang="en-US">
              <a:latin typeface="Calibri Light" panose="020F0302020204030204"/>
            </a:rPr>
            <a:t> 2019-20</a:t>
          </a:r>
          <a:r>
            <a:rPr lang="en-US"/>
            <a:t> cohort</a:t>
          </a:r>
        </a:p>
      </dgm:t>
    </dgm:pt>
    <dgm:pt modelId="{EF1740DF-AB11-4A36-A961-174896D59DB7}" type="parTrans" cxnId="{DB8460C7-00BD-4B5E-A81B-8157CD089ABA}">
      <dgm:prSet/>
      <dgm:spPr/>
      <dgm:t>
        <a:bodyPr/>
        <a:lstStyle/>
        <a:p>
          <a:endParaRPr lang="en-US"/>
        </a:p>
      </dgm:t>
    </dgm:pt>
    <dgm:pt modelId="{B93532B3-F67D-41C5-A61C-F9112E4C5ECB}" type="sibTrans" cxnId="{DB8460C7-00BD-4B5E-A81B-8157CD089ABA}">
      <dgm:prSet/>
      <dgm:spPr/>
      <dgm:t>
        <a:bodyPr/>
        <a:lstStyle/>
        <a:p>
          <a:endParaRPr lang="en-US"/>
        </a:p>
      </dgm:t>
    </dgm:pt>
    <dgm:pt modelId="{E5CBCC50-D133-4CE5-A3E2-CD3879CC96CB}">
      <dgm:prSet/>
      <dgm:spPr/>
      <dgm:t>
        <a:bodyPr/>
        <a:lstStyle/>
        <a:p>
          <a:r>
            <a:rPr lang="en-US"/>
            <a:t>Next year target = 25 </a:t>
          </a:r>
        </a:p>
      </dgm:t>
    </dgm:pt>
    <dgm:pt modelId="{75FA271A-B232-46DC-A2B4-00F76D3DEF89}" type="parTrans" cxnId="{0854E30B-3934-4DB7-A06D-402BA18F34E8}">
      <dgm:prSet/>
      <dgm:spPr/>
      <dgm:t>
        <a:bodyPr/>
        <a:lstStyle/>
        <a:p>
          <a:endParaRPr lang="en-US"/>
        </a:p>
      </dgm:t>
    </dgm:pt>
    <dgm:pt modelId="{3A836883-FDB4-4C2A-B686-E145E7DB2CAC}" type="sibTrans" cxnId="{0854E30B-3934-4DB7-A06D-402BA18F34E8}">
      <dgm:prSet/>
      <dgm:spPr/>
      <dgm:t>
        <a:bodyPr/>
        <a:lstStyle/>
        <a:p>
          <a:endParaRPr lang="en-US"/>
        </a:p>
      </dgm:t>
    </dgm:pt>
    <dgm:pt modelId="{81D6E81B-E69F-40A1-82F6-462E2EA754B4}">
      <dgm:prSet/>
      <dgm:spPr/>
      <dgm:t>
        <a:bodyPr/>
        <a:lstStyle/>
        <a:p>
          <a:r>
            <a:rPr lang="en-US"/>
            <a:t>B.U.I.L.D. Buddies</a:t>
          </a:r>
        </a:p>
      </dgm:t>
    </dgm:pt>
    <dgm:pt modelId="{EE68E352-E040-41AA-ADDC-70EEB5B7B874}" type="parTrans" cxnId="{6F130CBF-E637-43E8-91BE-5D6EA64E9579}">
      <dgm:prSet/>
      <dgm:spPr/>
      <dgm:t>
        <a:bodyPr/>
        <a:lstStyle/>
        <a:p>
          <a:endParaRPr lang="en-US"/>
        </a:p>
      </dgm:t>
    </dgm:pt>
    <dgm:pt modelId="{D23EE69B-9B9D-42E4-B9FD-1025DC219BB1}" type="sibTrans" cxnId="{6F130CBF-E637-43E8-91BE-5D6EA64E9579}">
      <dgm:prSet/>
      <dgm:spPr/>
      <dgm:t>
        <a:bodyPr/>
        <a:lstStyle/>
        <a:p>
          <a:endParaRPr lang="en-US"/>
        </a:p>
      </dgm:t>
    </dgm:pt>
    <dgm:pt modelId="{80FE2C52-6EFA-48E5-849C-7076E120C3BE}">
      <dgm:prSet/>
      <dgm:spPr/>
      <dgm:t>
        <a:bodyPr/>
        <a:lstStyle/>
        <a:p>
          <a:r>
            <a:rPr lang="en-US"/>
            <a:t>5 Buddies per group</a:t>
          </a:r>
        </a:p>
      </dgm:t>
    </dgm:pt>
    <dgm:pt modelId="{44F16ACA-703C-4B7C-9BDA-18C16707752A}" type="parTrans" cxnId="{4B1E3531-1C2B-458C-874C-BB96101C28AA}">
      <dgm:prSet/>
      <dgm:spPr/>
      <dgm:t>
        <a:bodyPr/>
        <a:lstStyle/>
        <a:p>
          <a:endParaRPr lang="en-US"/>
        </a:p>
      </dgm:t>
    </dgm:pt>
    <dgm:pt modelId="{3AA2EF2C-E8E4-465F-B8FF-CA52CD602C49}" type="sibTrans" cxnId="{4B1E3531-1C2B-458C-874C-BB96101C28AA}">
      <dgm:prSet/>
      <dgm:spPr/>
      <dgm:t>
        <a:bodyPr/>
        <a:lstStyle/>
        <a:p>
          <a:endParaRPr lang="en-US"/>
        </a:p>
      </dgm:t>
    </dgm:pt>
    <dgm:pt modelId="{0835BBC4-34C2-4DDB-A2B1-DAA6E87DA70A}" type="pres">
      <dgm:prSet presAssocID="{D311B46E-5CC5-4103-ABE2-70F13742C9C6}" presName="Name0" presStyleCnt="0">
        <dgm:presLayoutVars>
          <dgm:dir/>
          <dgm:animLvl val="lvl"/>
          <dgm:resizeHandles val="exact"/>
        </dgm:presLayoutVars>
      </dgm:prSet>
      <dgm:spPr/>
      <dgm:t>
        <a:bodyPr/>
        <a:lstStyle/>
        <a:p>
          <a:endParaRPr lang="en-US"/>
        </a:p>
      </dgm:t>
    </dgm:pt>
    <dgm:pt modelId="{159B6921-4389-4557-956A-5B94457F932D}" type="pres">
      <dgm:prSet presAssocID="{72FB7146-7444-455D-A77B-DE2AB892BA45}" presName="linNode" presStyleCnt="0"/>
      <dgm:spPr/>
    </dgm:pt>
    <dgm:pt modelId="{C31E7A0E-27FA-491B-BA5D-302DA11EBA31}" type="pres">
      <dgm:prSet presAssocID="{72FB7146-7444-455D-A77B-DE2AB892BA45}" presName="parentText" presStyleLbl="node1" presStyleIdx="0" presStyleCnt="2">
        <dgm:presLayoutVars>
          <dgm:chMax val="1"/>
          <dgm:bulletEnabled val="1"/>
        </dgm:presLayoutVars>
      </dgm:prSet>
      <dgm:spPr/>
      <dgm:t>
        <a:bodyPr/>
        <a:lstStyle/>
        <a:p>
          <a:endParaRPr lang="en-US"/>
        </a:p>
      </dgm:t>
    </dgm:pt>
    <dgm:pt modelId="{3F5DD99A-AFEC-4463-A7CA-998508975529}" type="pres">
      <dgm:prSet presAssocID="{72FB7146-7444-455D-A77B-DE2AB892BA45}" presName="descendantText" presStyleLbl="alignAccFollowNode1" presStyleIdx="0" presStyleCnt="2">
        <dgm:presLayoutVars>
          <dgm:bulletEnabled val="1"/>
        </dgm:presLayoutVars>
      </dgm:prSet>
      <dgm:spPr/>
      <dgm:t>
        <a:bodyPr/>
        <a:lstStyle/>
        <a:p>
          <a:endParaRPr lang="en-US"/>
        </a:p>
      </dgm:t>
    </dgm:pt>
    <dgm:pt modelId="{EAF60A21-2B28-4890-BA46-5527C78167CD}" type="pres">
      <dgm:prSet presAssocID="{B93532B3-F67D-41C5-A61C-F9112E4C5ECB}" presName="sp" presStyleCnt="0"/>
      <dgm:spPr/>
    </dgm:pt>
    <dgm:pt modelId="{E0CE8142-7BB9-4FE5-80F5-B1CA754057B3}" type="pres">
      <dgm:prSet presAssocID="{81D6E81B-E69F-40A1-82F6-462E2EA754B4}" presName="linNode" presStyleCnt="0"/>
      <dgm:spPr/>
    </dgm:pt>
    <dgm:pt modelId="{93B2B3FA-1B8E-47D2-8F7B-6F8381A0ABBD}" type="pres">
      <dgm:prSet presAssocID="{81D6E81B-E69F-40A1-82F6-462E2EA754B4}" presName="parentText" presStyleLbl="node1" presStyleIdx="1" presStyleCnt="2">
        <dgm:presLayoutVars>
          <dgm:chMax val="1"/>
          <dgm:bulletEnabled val="1"/>
        </dgm:presLayoutVars>
      </dgm:prSet>
      <dgm:spPr/>
      <dgm:t>
        <a:bodyPr/>
        <a:lstStyle/>
        <a:p>
          <a:endParaRPr lang="en-US"/>
        </a:p>
      </dgm:t>
    </dgm:pt>
    <dgm:pt modelId="{895235AD-312D-456E-8C79-22D00B65D08B}" type="pres">
      <dgm:prSet presAssocID="{81D6E81B-E69F-40A1-82F6-462E2EA754B4}" presName="descendantText" presStyleLbl="alignAccFollowNode1" presStyleIdx="1" presStyleCnt="2">
        <dgm:presLayoutVars>
          <dgm:bulletEnabled val="1"/>
        </dgm:presLayoutVars>
      </dgm:prSet>
      <dgm:spPr/>
      <dgm:t>
        <a:bodyPr/>
        <a:lstStyle/>
        <a:p>
          <a:endParaRPr lang="en-US"/>
        </a:p>
      </dgm:t>
    </dgm:pt>
  </dgm:ptLst>
  <dgm:cxnLst>
    <dgm:cxn modelId="{DB8460C7-00BD-4B5E-A81B-8157CD089ABA}" srcId="{D311B46E-5CC5-4103-ABE2-70F13742C9C6}" destId="{72FB7146-7444-455D-A77B-DE2AB892BA45}" srcOrd="0" destOrd="0" parTransId="{EF1740DF-AB11-4A36-A961-174896D59DB7}" sibTransId="{B93532B3-F67D-41C5-A61C-F9112E4C5ECB}"/>
    <dgm:cxn modelId="{4B1E3531-1C2B-458C-874C-BB96101C28AA}" srcId="{81D6E81B-E69F-40A1-82F6-462E2EA754B4}" destId="{80FE2C52-6EFA-48E5-849C-7076E120C3BE}" srcOrd="0" destOrd="0" parTransId="{44F16ACA-703C-4B7C-9BDA-18C16707752A}" sibTransId="{3AA2EF2C-E8E4-465F-B8FF-CA52CD602C49}"/>
    <dgm:cxn modelId="{0854E30B-3934-4DB7-A06D-402BA18F34E8}" srcId="{72FB7146-7444-455D-A77B-DE2AB892BA45}" destId="{E5CBCC50-D133-4CE5-A3E2-CD3879CC96CB}" srcOrd="0" destOrd="0" parTransId="{75FA271A-B232-46DC-A2B4-00F76D3DEF89}" sibTransId="{3A836883-FDB4-4C2A-B686-E145E7DB2CAC}"/>
    <dgm:cxn modelId="{0E05E487-FB7F-4E50-B1C7-D5590ADFDEF7}" type="presOf" srcId="{80FE2C52-6EFA-48E5-849C-7076E120C3BE}" destId="{895235AD-312D-456E-8C79-22D00B65D08B}" srcOrd="0" destOrd="0" presId="urn:microsoft.com/office/officeart/2005/8/layout/vList5"/>
    <dgm:cxn modelId="{A31DCD44-0C21-4412-BFE9-055F890EAABA}" type="presOf" srcId="{E5CBCC50-D133-4CE5-A3E2-CD3879CC96CB}" destId="{3F5DD99A-AFEC-4463-A7CA-998508975529}" srcOrd="0" destOrd="0" presId="urn:microsoft.com/office/officeart/2005/8/layout/vList5"/>
    <dgm:cxn modelId="{6F130CBF-E637-43E8-91BE-5D6EA64E9579}" srcId="{D311B46E-5CC5-4103-ABE2-70F13742C9C6}" destId="{81D6E81B-E69F-40A1-82F6-462E2EA754B4}" srcOrd="1" destOrd="0" parTransId="{EE68E352-E040-41AA-ADDC-70EEB5B7B874}" sibTransId="{D23EE69B-9B9D-42E4-B9FD-1025DC219BB1}"/>
    <dgm:cxn modelId="{B8C93DA8-AD5E-4694-B4BB-0C113F27DE3A}" type="presOf" srcId="{D311B46E-5CC5-4103-ABE2-70F13742C9C6}" destId="{0835BBC4-34C2-4DDB-A2B1-DAA6E87DA70A}" srcOrd="0" destOrd="0" presId="urn:microsoft.com/office/officeart/2005/8/layout/vList5"/>
    <dgm:cxn modelId="{224957CF-1916-4E06-8D10-47D2C4571712}" type="presOf" srcId="{81D6E81B-E69F-40A1-82F6-462E2EA754B4}" destId="{93B2B3FA-1B8E-47D2-8F7B-6F8381A0ABBD}" srcOrd="0" destOrd="0" presId="urn:microsoft.com/office/officeart/2005/8/layout/vList5"/>
    <dgm:cxn modelId="{63E92DD3-2E74-4507-A2AB-C039507FA276}" type="presOf" srcId="{72FB7146-7444-455D-A77B-DE2AB892BA45}" destId="{C31E7A0E-27FA-491B-BA5D-302DA11EBA31}" srcOrd="0" destOrd="0" presId="urn:microsoft.com/office/officeart/2005/8/layout/vList5"/>
    <dgm:cxn modelId="{2CD312BF-6936-4D4E-827A-B4E05A194967}" type="presParOf" srcId="{0835BBC4-34C2-4DDB-A2B1-DAA6E87DA70A}" destId="{159B6921-4389-4557-956A-5B94457F932D}" srcOrd="0" destOrd="0" presId="urn:microsoft.com/office/officeart/2005/8/layout/vList5"/>
    <dgm:cxn modelId="{F94C5060-4560-4B74-BD7F-005289482CF8}" type="presParOf" srcId="{159B6921-4389-4557-956A-5B94457F932D}" destId="{C31E7A0E-27FA-491B-BA5D-302DA11EBA31}" srcOrd="0" destOrd="0" presId="urn:microsoft.com/office/officeart/2005/8/layout/vList5"/>
    <dgm:cxn modelId="{759EA0B0-D5B4-4E92-9E37-2700B86DAE55}" type="presParOf" srcId="{159B6921-4389-4557-956A-5B94457F932D}" destId="{3F5DD99A-AFEC-4463-A7CA-998508975529}" srcOrd="1" destOrd="0" presId="urn:microsoft.com/office/officeart/2005/8/layout/vList5"/>
    <dgm:cxn modelId="{6CA42C2F-0F00-42CE-AC68-D54C04E27F89}" type="presParOf" srcId="{0835BBC4-34C2-4DDB-A2B1-DAA6E87DA70A}" destId="{EAF60A21-2B28-4890-BA46-5527C78167CD}" srcOrd="1" destOrd="0" presId="urn:microsoft.com/office/officeart/2005/8/layout/vList5"/>
    <dgm:cxn modelId="{72694BAE-A2EF-4BCC-A83E-13DDBB339D31}" type="presParOf" srcId="{0835BBC4-34C2-4DDB-A2B1-DAA6E87DA70A}" destId="{E0CE8142-7BB9-4FE5-80F5-B1CA754057B3}" srcOrd="2" destOrd="0" presId="urn:microsoft.com/office/officeart/2005/8/layout/vList5"/>
    <dgm:cxn modelId="{260DB73F-0E1A-4A2C-916C-D098F495ABDC}" type="presParOf" srcId="{E0CE8142-7BB9-4FE5-80F5-B1CA754057B3}" destId="{93B2B3FA-1B8E-47D2-8F7B-6F8381A0ABBD}" srcOrd="0" destOrd="0" presId="urn:microsoft.com/office/officeart/2005/8/layout/vList5"/>
    <dgm:cxn modelId="{2409AC56-52E6-4586-94C4-8D0FBBA45117}" type="presParOf" srcId="{E0CE8142-7BB9-4FE5-80F5-B1CA754057B3}" destId="{895235AD-312D-456E-8C79-22D00B65D0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1C619-1D6C-46AD-844E-14F7ECF778D2}"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E17C571-E089-41F4-9845-E17B44051C15}">
      <dgm:prSet/>
      <dgm:spPr/>
      <dgm:t>
        <a:bodyPr/>
        <a:lstStyle/>
        <a:p>
          <a:r>
            <a:rPr lang="en-US" b="1">
              <a:solidFill>
                <a:schemeClr val="tx1"/>
              </a:solidFill>
            </a:rPr>
            <a:t>SafeZone</a:t>
          </a:r>
          <a:endParaRPr lang="en-US" b="1" i="0" u="none" strike="noStrike" cap="none" baseline="0" noProof="0">
            <a:solidFill>
              <a:schemeClr val="tx1"/>
            </a:solidFill>
            <a:latin typeface="Calibri Light"/>
            <a:cs typeface="Calibri Light"/>
          </a:endParaRPr>
        </a:p>
      </dgm:t>
    </dgm:pt>
    <dgm:pt modelId="{72612848-BE6A-428F-9DD6-81CE858F40ED}" type="parTrans" cxnId="{06ED5FA7-752B-4ADA-A345-9F53BBE08274}">
      <dgm:prSet/>
      <dgm:spPr/>
      <dgm:t>
        <a:bodyPr/>
        <a:lstStyle/>
        <a:p>
          <a:endParaRPr lang="en-US"/>
        </a:p>
      </dgm:t>
    </dgm:pt>
    <dgm:pt modelId="{15B010FA-0455-47CA-9153-33BCCBEA9672}" type="sibTrans" cxnId="{06ED5FA7-752B-4ADA-A345-9F53BBE08274}">
      <dgm:prSet/>
      <dgm:spPr/>
      <dgm:t>
        <a:bodyPr/>
        <a:lstStyle/>
        <a:p>
          <a:endParaRPr lang="en-US"/>
        </a:p>
      </dgm:t>
    </dgm:pt>
    <dgm:pt modelId="{77799FE0-CFA5-40BC-A2EA-98442A1D3889}">
      <dgm:prSet/>
      <dgm:spPr/>
      <dgm:t>
        <a:bodyPr/>
        <a:lstStyle/>
        <a:p>
          <a:r>
            <a:rPr lang="en-US" b="1">
              <a:solidFill>
                <a:schemeClr val="tx1"/>
              </a:solidFill>
            </a:rPr>
            <a:t>Impact of Microaggressions</a:t>
          </a:r>
        </a:p>
      </dgm:t>
    </dgm:pt>
    <dgm:pt modelId="{48E78E17-B340-4D66-AB39-FAB99A76CEB5}" type="parTrans" cxnId="{D51D6410-CD64-4E94-AB38-E21C36609F34}">
      <dgm:prSet/>
      <dgm:spPr/>
      <dgm:t>
        <a:bodyPr/>
        <a:lstStyle/>
        <a:p>
          <a:endParaRPr lang="en-US"/>
        </a:p>
      </dgm:t>
    </dgm:pt>
    <dgm:pt modelId="{7224DBC8-88D6-44EE-8161-C55A32A94F46}" type="sibTrans" cxnId="{D51D6410-CD64-4E94-AB38-E21C36609F34}">
      <dgm:prSet/>
      <dgm:spPr/>
      <dgm:t>
        <a:bodyPr/>
        <a:lstStyle/>
        <a:p>
          <a:endParaRPr lang="en-US"/>
        </a:p>
      </dgm:t>
    </dgm:pt>
    <dgm:pt modelId="{279B0E14-1905-4292-ACF4-20744F22F6BC}">
      <dgm:prSet/>
      <dgm:spPr/>
      <dgm:t>
        <a:bodyPr/>
        <a:lstStyle/>
        <a:p>
          <a:r>
            <a:rPr lang="en-US" b="1">
              <a:solidFill>
                <a:schemeClr val="tx1"/>
              </a:solidFill>
            </a:rPr>
            <a:t>Stereotype Threat</a:t>
          </a:r>
        </a:p>
      </dgm:t>
    </dgm:pt>
    <dgm:pt modelId="{A5F125BE-DC54-47EF-9D7A-A67E0601F336}" type="parTrans" cxnId="{705B5A31-49E8-4FAD-BA73-0FF5E9A5A304}">
      <dgm:prSet/>
      <dgm:spPr/>
      <dgm:t>
        <a:bodyPr/>
        <a:lstStyle/>
        <a:p>
          <a:endParaRPr lang="en-US"/>
        </a:p>
      </dgm:t>
    </dgm:pt>
    <dgm:pt modelId="{1B376063-D1D1-4CCE-85E5-60CDCD63031B}" type="sibTrans" cxnId="{705B5A31-49E8-4FAD-BA73-0FF5E9A5A304}">
      <dgm:prSet/>
      <dgm:spPr/>
      <dgm:t>
        <a:bodyPr/>
        <a:lstStyle/>
        <a:p>
          <a:endParaRPr lang="en-US"/>
        </a:p>
      </dgm:t>
    </dgm:pt>
    <dgm:pt modelId="{664A3432-9033-4DF3-B946-3FFAD41FDA31}">
      <dgm:prSet/>
      <dgm:spPr/>
      <dgm:t>
        <a:bodyPr/>
        <a:lstStyle/>
        <a:p>
          <a:r>
            <a:rPr lang="en-US" b="1">
              <a:solidFill>
                <a:schemeClr val="tx1"/>
              </a:solidFill>
            </a:rPr>
            <a:t>Best Practices to Support Dreamers</a:t>
          </a:r>
        </a:p>
      </dgm:t>
    </dgm:pt>
    <dgm:pt modelId="{5815E98E-0476-4E81-99F3-CFBD22C868E3}" type="parTrans" cxnId="{DF05464F-F03B-444B-A6DC-673DC409BE26}">
      <dgm:prSet/>
      <dgm:spPr/>
      <dgm:t>
        <a:bodyPr/>
        <a:lstStyle/>
        <a:p>
          <a:endParaRPr lang="en-US"/>
        </a:p>
      </dgm:t>
    </dgm:pt>
    <dgm:pt modelId="{0E9A5643-01B0-46BB-B0C1-50FDFE0E75D4}" type="sibTrans" cxnId="{DF05464F-F03B-444B-A6DC-673DC409BE26}">
      <dgm:prSet/>
      <dgm:spPr/>
      <dgm:t>
        <a:bodyPr/>
        <a:lstStyle/>
        <a:p>
          <a:endParaRPr lang="en-US"/>
        </a:p>
      </dgm:t>
    </dgm:pt>
    <dgm:pt modelId="{2F810DEC-41D2-4AF8-929E-67BBD8D2995E}">
      <dgm:prSet/>
      <dgm:spPr/>
      <dgm:t>
        <a:bodyPr/>
        <a:lstStyle/>
        <a:p>
          <a:r>
            <a:rPr lang="en-US" b="1">
              <a:solidFill>
                <a:schemeClr val="tx1"/>
              </a:solidFill>
            </a:rPr>
            <a:t>Power, Privilege &amp; Inequity 101</a:t>
          </a:r>
        </a:p>
      </dgm:t>
    </dgm:pt>
    <dgm:pt modelId="{CB37C01A-0DA0-47AF-BBA1-977C132AF46D}" type="parTrans" cxnId="{B6A68403-E72A-44E7-927C-386C377E5A35}">
      <dgm:prSet/>
      <dgm:spPr/>
      <dgm:t>
        <a:bodyPr/>
        <a:lstStyle/>
        <a:p>
          <a:endParaRPr lang="en-US"/>
        </a:p>
      </dgm:t>
    </dgm:pt>
    <dgm:pt modelId="{D0B7688F-C1B2-4CB8-BC1A-E03BACDF737A}" type="sibTrans" cxnId="{B6A68403-E72A-44E7-927C-386C377E5A35}">
      <dgm:prSet/>
      <dgm:spPr/>
      <dgm:t>
        <a:bodyPr/>
        <a:lstStyle/>
        <a:p>
          <a:endParaRPr lang="en-US"/>
        </a:p>
      </dgm:t>
    </dgm:pt>
    <dgm:pt modelId="{533D702E-656B-418D-802E-FD10A237C0C3}">
      <dgm:prSet/>
      <dgm:spPr/>
      <dgm:t>
        <a:bodyPr/>
        <a:lstStyle/>
        <a:p>
          <a:r>
            <a:rPr lang="en-US" b="1">
              <a:solidFill>
                <a:schemeClr val="tx1"/>
              </a:solidFill>
            </a:rPr>
            <a:t>Red, White &amp; Brown: A Timeline of Race in the US</a:t>
          </a:r>
        </a:p>
      </dgm:t>
    </dgm:pt>
    <dgm:pt modelId="{AD4B51AD-7140-4989-8ECE-5DE8CA11C66D}" type="parTrans" cxnId="{AA8331E1-E139-4DF1-8D7D-1D4BD455112D}">
      <dgm:prSet/>
      <dgm:spPr/>
      <dgm:t>
        <a:bodyPr/>
        <a:lstStyle/>
        <a:p>
          <a:endParaRPr lang="en-US"/>
        </a:p>
      </dgm:t>
    </dgm:pt>
    <dgm:pt modelId="{DEB792DA-F668-40CD-892E-7F0B081370C6}" type="sibTrans" cxnId="{AA8331E1-E139-4DF1-8D7D-1D4BD455112D}">
      <dgm:prSet/>
      <dgm:spPr/>
      <dgm:t>
        <a:bodyPr/>
        <a:lstStyle/>
        <a:p>
          <a:endParaRPr lang="en-US"/>
        </a:p>
      </dgm:t>
    </dgm:pt>
    <dgm:pt modelId="{DD261767-A8D5-4293-9659-9FD1D17F5C7A}">
      <dgm:prSet/>
      <dgm:spPr/>
      <dgm:t>
        <a:bodyPr/>
        <a:lstStyle/>
        <a:p>
          <a:r>
            <a:rPr lang="en-US" b="1">
              <a:solidFill>
                <a:schemeClr val="tx1"/>
              </a:solidFill>
            </a:rPr>
            <a:t>Disability Justice 101</a:t>
          </a:r>
        </a:p>
      </dgm:t>
    </dgm:pt>
    <dgm:pt modelId="{3F7BCE46-B858-4141-A12D-1F4DA0C1DE9A}" type="parTrans" cxnId="{696EC051-7DEF-4A86-87B7-19E6A9F12ABD}">
      <dgm:prSet/>
      <dgm:spPr/>
      <dgm:t>
        <a:bodyPr/>
        <a:lstStyle/>
        <a:p>
          <a:endParaRPr lang="en-US"/>
        </a:p>
      </dgm:t>
    </dgm:pt>
    <dgm:pt modelId="{14CF632B-65F5-4C01-9BEE-FC465334C9E9}" type="sibTrans" cxnId="{696EC051-7DEF-4A86-87B7-19E6A9F12ABD}">
      <dgm:prSet/>
      <dgm:spPr/>
      <dgm:t>
        <a:bodyPr/>
        <a:lstStyle/>
        <a:p>
          <a:endParaRPr lang="en-US"/>
        </a:p>
      </dgm:t>
    </dgm:pt>
    <dgm:pt modelId="{51912B2C-B733-42AA-A7F5-7A9449FE4F25}">
      <dgm:prSet/>
      <dgm:spPr/>
      <dgm:t>
        <a:bodyPr/>
        <a:lstStyle/>
        <a:p>
          <a:r>
            <a:rPr lang="en-US" b="1">
              <a:solidFill>
                <a:schemeClr val="tx1"/>
              </a:solidFill>
            </a:rPr>
            <a:t>Equitable Decision-Making</a:t>
          </a:r>
        </a:p>
      </dgm:t>
    </dgm:pt>
    <dgm:pt modelId="{5203288A-4616-423A-AE69-188F5D1BD4B7}" type="parTrans" cxnId="{629C56D1-1451-4468-A61B-899732C41F6F}">
      <dgm:prSet/>
      <dgm:spPr/>
      <dgm:t>
        <a:bodyPr/>
        <a:lstStyle/>
        <a:p>
          <a:endParaRPr lang="en-US"/>
        </a:p>
      </dgm:t>
    </dgm:pt>
    <dgm:pt modelId="{CBB3160A-917F-4427-96AC-1E5F9CF853E8}" type="sibTrans" cxnId="{629C56D1-1451-4468-A61B-899732C41F6F}">
      <dgm:prSet/>
      <dgm:spPr/>
      <dgm:t>
        <a:bodyPr/>
        <a:lstStyle/>
        <a:p>
          <a:endParaRPr lang="en-US"/>
        </a:p>
      </dgm:t>
    </dgm:pt>
    <dgm:pt modelId="{E715D276-7376-4E3E-A700-95EABB1FB5C6}" type="pres">
      <dgm:prSet presAssocID="{F411C619-1D6C-46AD-844E-14F7ECF778D2}" presName="diagram" presStyleCnt="0">
        <dgm:presLayoutVars>
          <dgm:dir/>
          <dgm:resizeHandles val="exact"/>
        </dgm:presLayoutVars>
      </dgm:prSet>
      <dgm:spPr/>
      <dgm:t>
        <a:bodyPr/>
        <a:lstStyle/>
        <a:p>
          <a:endParaRPr lang="en-US"/>
        </a:p>
      </dgm:t>
    </dgm:pt>
    <dgm:pt modelId="{C5CF2F72-FC6D-4B79-BE8E-A22F9D77CBEC}" type="pres">
      <dgm:prSet presAssocID="{2E17C571-E089-41F4-9845-E17B44051C15}" presName="node" presStyleLbl="node1" presStyleIdx="0" presStyleCnt="8">
        <dgm:presLayoutVars>
          <dgm:bulletEnabled val="1"/>
        </dgm:presLayoutVars>
      </dgm:prSet>
      <dgm:spPr/>
      <dgm:t>
        <a:bodyPr/>
        <a:lstStyle/>
        <a:p>
          <a:endParaRPr lang="en-US"/>
        </a:p>
      </dgm:t>
    </dgm:pt>
    <dgm:pt modelId="{A3E2D162-1FB7-4E7A-9557-5F926BB66478}" type="pres">
      <dgm:prSet presAssocID="{15B010FA-0455-47CA-9153-33BCCBEA9672}" presName="sibTrans" presStyleCnt="0"/>
      <dgm:spPr/>
    </dgm:pt>
    <dgm:pt modelId="{95143C04-3742-4A40-A59D-D1C7B6F30788}" type="pres">
      <dgm:prSet presAssocID="{77799FE0-CFA5-40BC-A2EA-98442A1D3889}" presName="node" presStyleLbl="node1" presStyleIdx="1" presStyleCnt="8">
        <dgm:presLayoutVars>
          <dgm:bulletEnabled val="1"/>
        </dgm:presLayoutVars>
      </dgm:prSet>
      <dgm:spPr/>
      <dgm:t>
        <a:bodyPr/>
        <a:lstStyle/>
        <a:p>
          <a:endParaRPr lang="en-US"/>
        </a:p>
      </dgm:t>
    </dgm:pt>
    <dgm:pt modelId="{A7DE40BF-19A9-4415-9DA4-E96B6AA55D2E}" type="pres">
      <dgm:prSet presAssocID="{7224DBC8-88D6-44EE-8161-C55A32A94F46}" presName="sibTrans" presStyleCnt="0"/>
      <dgm:spPr/>
    </dgm:pt>
    <dgm:pt modelId="{877D9D09-0CC0-4622-9021-C9FBB7D32AB3}" type="pres">
      <dgm:prSet presAssocID="{279B0E14-1905-4292-ACF4-20744F22F6BC}" presName="node" presStyleLbl="node1" presStyleIdx="2" presStyleCnt="8">
        <dgm:presLayoutVars>
          <dgm:bulletEnabled val="1"/>
        </dgm:presLayoutVars>
      </dgm:prSet>
      <dgm:spPr/>
      <dgm:t>
        <a:bodyPr/>
        <a:lstStyle/>
        <a:p>
          <a:endParaRPr lang="en-US"/>
        </a:p>
      </dgm:t>
    </dgm:pt>
    <dgm:pt modelId="{BA20A3EE-21AA-462F-8247-5CC10037000F}" type="pres">
      <dgm:prSet presAssocID="{1B376063-D1D1-4CCE-85E5-60CDCD63031B}" presName="sibTrans" presStyleCnt="0"/>
      <dgm:spPr/>
    </dgm:pt>
    <dgm:pt modelId="{A004A82B-C952-4C92-A2BA-04BF26B3C2E0}" type="pres">
      <dgm:prSet presAssocID="{664A3432-9033-4DF3-B946-3FFAD41FDA31}" presName="node" presStyleLbl="node1" presStyleIdx="3" presStyleCnt="8">
        <dgm:presLayoutVars>
          <dgm:bulletEnabled val="1"/>
        </dgm:presLayoutVars>
      </dgm:prSet>
      <dgm:spPr/>
      <dgm:t>
        <a:bodyPr/>
        <a:lstStyle/>
        <a:p>
          <a:endParaRPr lang="en-US"/>
        </a:p>
      </dgm:t>
    </dgm:pt>
    <dgm:pt modelId="{8D4AEDCE-59A7-4DCB-AC69-AE49929BF1BE}" type="pres">
      <dgm:prSet presAssocID="{0E9A5643-01B0-46BB-B0C1-50FDFE0E75D4}" presName="sibTrans" presStyleCnt="0"/>
      <dgm:spPr/>
    </dgm:pt>
    <dgm:pt modelId="{28BAD72B-7157-44D5-B685-FF3ECC4C6A1E}" type="pres">
      <dgm:prSet presAssocID="{2F810DEC-41D2-4AF8-929E-67BBD8D2995E}" presName="node" presStyleLbl="node1" presStyleIdx="4" presStyleCnt="8">
        <dgm:presLayoutVars>
          <dgm:bulletEnabled val="1"/>
        </dgm:presLayoutVars>
      </dgm:prSet>
      <dgm:spPr/>
      <dgm:t>
        <a:bodyPr/>
        <a:lstStyle/>
        <a:p>
          <a:endParaRPr lang="en-US"/>
        </a:p>
      </dgm:t>
    </dgm:pt>
    <dgm:pt modelId="{6E7FCB51-8551-4A47-B82F-7A0B8C1F43D7}" type="pres">
      <dgm:prSet presAssocID="{D0B7688F-C1B2-4CB8-BC1A-E03BACDF737A}" presName="sibTrans" presStyleCnt="0"/>
      <dgm:spPr/>
    </dgm:pt>
    <dgm:pt modelId="{C58A6382-F46D-4F42-9E90-636E90267058}" type="pres">
      <dgm:prSet presAssocID="{533D702E-656B-418D-802E-FD10A237C0C3}" presName="node" presStyleLbl="node1" presStyleIdx="5" presStyleCnt="8">
        <dgm:presLayoutVars>
          <dgm:bulletEnabled val="1"/>
        </dgm:presLayoutVars>
      </dgm:prSet>
      <dgm:spPr/>
      <dgm:t>
        <a:bodyPr/>
        <a:lstStyle/>
        <a:p>
          <a:endParaRPr lang="en-US"/>
        </a:p>
      </dgm:t>
    </dgm:pt>
    <dgm:pt modelId="{ED2879AE-69D9-41D5-82FB-5A5F61AEBBEB}" type="pres">
      <dgm:prSet presAssocID="{DEB792DA-F668-40CD-892E-7F0B081370C6}" presName="sibTrans" presStyleCnt="0"/>
      <dgm:spPr/>
    </dgm:pt>
    <dgm:pt modelId="{30DC84B1-7005-4D0D-826E-D1785043F516}" type="pres">
      <dgm:prSet presAssocID="{DD261767-A8D5-4293-9659-9FD1D17F5C7A}" presName="node" presStyleLbl="node1" presStyleIdx="6" presStyleCnt="8">
        <dgm:presLayoutVars>
          <dgm:bulletEnabled val="1"/>
        </dgm:presLayoutVars>
      </dgm:prSet>
      <dgm:spPr/>
      <dgm:t>
        <a:bodyPr/>
        <a:lstStyle/>
        <a:p>
          <a:endParaRPr lang="en-US"/>
        </a:p>
      </dgm:t>
    </dgm:pt>
    <dgm:pt modelId="{EB6A926A-99B8-43D9-81DF-9714B3051CB1}" type="pres">
      <dgm:prSet presAssocID="{14CF632B-65F5-4C01-9BEE-FC465334C9E9}" presName="sibTrans" presStyleCnt="0"/>
      <dgm:spPr/>
    </dgm:pt>
    <dgm:pt modelId="{0264C5B5-9FEA-4DC9-903D-A3B9A41B47D7}" type="pres">
      <dgm:prSet presAssocID="{51912B2C-B733-42AA-A7F5-7A9449FE4F25}" presName="node" presStyleLbl="node1" presStyleIdx="7" presStyleCnt="8">
        <dgm:presLayoutVars>
          <dgm:bulletEnabled val="1"/>
        </dgm:presLayoutVars>
      </dgm:prSet>
      <dgm:spPr/>
      <dgm:t>
        <a:bodyPr/>
        <a:lstStyle/>
        <a:p>
          <a:endParaRPr lang="en-US"/>
        </a:p>
      </dgm:t>
    </dgm:pt>
  </dgm:ptLst>
  <dgm:cxnLst>
    <dgm:cxn modelId="{C591A451-583E-4E1B-91D2-EA7F1CCE4D78}" type="presOf" srcId="{664A3432-9033-4DF3-B946-3FFAD41FDA31}" destId="{A004A82B-C952-4C92-A2BA-04BF26B3C2E0}" srcOrd="0" destOrd="0" presId="urn:microsoft.com/office/officeart/2005/8/layout/default"/>
    <dgm:cxn modelId="{629C56D1-1451-4468-A61B-899732C41F6F}" srcId="{F411C619-1D6C-46AD-844E-14F7ECF778D2}" destId="{51912B2C-B733-42AA-A7F5-7A9449FE4F25}" srcOrd="7" destOrd="0" parTransId="{5203288A-4616-423A-AE69-188F5D1BD4B7}" sibTransId="{CBB3160A-917F-4427-96AC-1E5F9CF853E8}"/>
    <dgm:cxn modelId="{16B274E1-BB4E-42D2-B1D8-BFB4FC6C7550}" type="presOf" srcId="{51912B2C-B733-42AA-A7F5-7A9449FE4F25}" destId="{0264C5B5-9FEA-4DC9-903D-A3B9A41B47D7}" srcOrd="0" destOrd="0" presId="urn:microsoft.com/office/officeart/2005/8/layout/default"/>
    <dgm:cxn modelId="{E8AF49C9-82AC-41E7-8B15-A9B6F5A3BBB4}" type="presOf" srcId="{279B0E14-1905-4292-ACF4-20744F22F6BC}" destId="{877D9D09-0CC0-4622-9021-C9FBB7D32AB3}" srcOrd="0" destOrd="0" presId="urn:microsoft.com/office/officeart/2005/8/layout/default"/>
    <dgm:cxn modelId="{06ED5FA7-752B-4ADA-A345-9F53BBE08274}" srcId="{F411C619-1D6C-46AD-844E-14F7ECF778D2}" destId="{2E17C571-E089-41F4-9845-E17B44051C15}" srcOrd="0" destOrd="0" parTransId="{72612848-BE6A-428F-9DD6-81CE858F40ED}" sibTransId="{15B010FA-0455-47CA-9153-33BCCBEA9672}"/>
    <dgm:cxn modelId="{8B26608B-39EB-46A5-98B9-0B6780F83A27}" type="presOf" srcId="{2F810DEC-41D2-4AF8-929E-67BBD8D2995E}" destId="{28BAD72B-7157-44D5-B685-FF3ECC4C6A1E}" srcOrd="0" destOrd="0" presId="urn:microsoft.com/office/officeart/2005/8/layout/default"/>
    <dgm:cxn modelId="{AA8331E1-E139-4DF1-8D7D-1D4BD455112D}" srcId="{F411C619-1D6C-46AD-844E-14F7ECF778D2}" destId="{533D702E-656B-418D-802E-FD10A237C0C3}" srcOrd="5" destOrd="0" parTransId="{AD4B51AD-7140-4989-8ECE-5DE8CA11C66D}" sibTransId="{DEB792DA-F668-40CD-892E-7F0B081370C6}"/>
    <dgm:cxn modelId="{B6A68403-E72A-44E7-927C-386C377E5A35}" srcId="{F411C619-1D6C-46AD-844E-14F7ECF778D2}" destId="{2F810DEC-41D2-4AF8-929E-67BBD8D2995E}" srcOrd="4" destOrd="0" parTransId="{CB37C01A-0DA0-47AF-BBA1-977C132AF46D}" sibTransId="{D0B7688F-C1B2-4CB8-BC1A-E03BACDF737A}"/>
    <dgm:cxn modelId="{15E858AA-71E8-4A01-AD54-5980C86FC2E8}" type="presOf" srcId="{77799FE0-CFA5-40BC-A2EA-98442A1D3889}" destId="{95143C04-3742-4A40-A59D-D1C7B6F30788}" srcOrd="0" destOrd="0" presId="urn:microsoft.com/office/officeart/2005/8/layout/default"/>
    <dgm:cxn modelId="{DF05464F-F03B-444B-A6DC-673DC409BE26}" srcId="{F411C619-1D6C-46AD-844E-14F7ECF778D2}" destId="{664A3432-9033-4DF3-B946-3FFAD41FDA31}" srcOrd="3" destOrd="0" parTransId="{5815E98E-0476-4E81-99F3-CFBD22C868E3}" sibTransId="{0E9A5643-01B0-46BB-B0C1-50FDFE0E75D4}"/>
    <dgm:cxn modelId="{705B5A31-49E8-4FAD-BA73-0FF5E9A5A304}" srcId="{F411C619-1D6C-46AD-844E-14F7ECF778D2}" destId="{279B0E14-1905-4292-ACF4-20744F22F6BC}" srcOrd="2" destOrd="0" parTransId="{A5F125BE-DC54-47EF-9D7A-A67E0601F336}" sibTransId="{1B376063-D1D1-4CCE-85E5-60CDCD63031B}"/>
    <dgm:cxn modelId="{B0BBA169-8B36-4F1A-BA4D-F9F255E42D97}" type="presOf" srcId="{DD261767-A8D5-4293-9659-9FD1D17F5C7A}" destId="{30DC84B1-7005-4D0D-826E-D1785043F516}" srcOrd="0" destOrd="0" presId="urn:microsoft.com/office/officeart/2005/8/layout/default"/>
    <dgm:cxn modelId="{696EC051-7DEF-4A86-87B7-19E6A9F12ABD}" srcId="{F411C619-1D6C-46AD-844E-14F7ECF778D2}" destId="{DD261767-A8D5-4293-9659-9FD1D17F5C7A}" srcOrd="6" destOrd="0" parTransId="{3F7BCE46-B858-4141-A12D-1F4DA0C1DE9A}" sibTransId="{14CF632B-65F5-4C01-9BEE-FC465334C9E9}"/>
    <dgm:cxn modelId="{BCE2C275-FCC0-4309-9A68-5928A6441E0C}" type="presOf" srcId="{2E17C571-E089-41F4-9845-E17B44051C15}" destId="{C5CF2F72-FC6D-4B79-BE8E-A22F9D77CBEC}" srcOrd="0" destOrd="0" presId="urn:microsoft.com/office/officeart/2005/8/layout/default"/>
    <dgm:cxn modelId="{D51D6410-CD64-4E94-AB38-E21C36609F34}" srcId="{F411C619-1D6C-46AD-844E-14F7ECF778D2}" destId="{77799FE0-CFA5-40BC-A2EA-98442A1D3889}" srcOrd="1" destOrd="0" parTransId="{48E78E17-B340-4D66-AB39-FAB99A76CEB5}" sibTransId="{7224DBC8-88D6-44EE-8161-C55A32A94F46}"/>
    <dgm:cxn modelId="{05636F1D-D406-4317-BF5A-77238CBE6AC7}" type="presOf" srcId="{533D702E-656B-418D-802E-FD10A237C0C3}" destId="{C58A6382-F46D-4F42-9E90-636E90267058}" srcOrd="0" destOrd="0" presId="urn:microsoft.com/office/officeart/2005/8/layout/default"/>
    <dgm:cxn modelId="{937BE413-DCDF-4E05-8215-C1D56E3A2AC8}" type="presOf" srcId="{F411C619-1D6C-46AD-844E-14F7ECF778D2}" destId="{E715D276-7376-4E3E-A700-95EABB1FB5C6}" srcOrd="0" destOrd="0" presId="urn:microsoft.com/office/officeart/2005/8/layout/default"/>
    <dgm:cxn modelId="{959D76CF-640C-499B-8942-E4DC8289E508}" type="presParOf" srcId="{E715D276-7376-4E3E-A700-95EABB1FB5C6}" destId="{C5CF2F72-FC6D-4B79-BE8E-A22F9D77CBEC}" srcOrd="0" destOrd="0" presId="urn:microsoft.com/office/officeart/2005/8/layout/default"/>
    <dgm:cxn modelId="{17A83FD2-8AB5-4400-919B-BE371E7E45AA}" type="presParOf" srcId="{E715D276-7376-4E3E-A700-95EABB1FB5C6}" destId="{A3E2D162-1FB7-4E7A-9557-5F926BB66478}" srcOrd="1" destOrd="0" presId="urn:microsoft.com/office/officeart/2005/8/layout/default"/>
    <dgm:cxn modelId="{195750DE-2F5A-418C-8B31-626E98389DB2}" type="presParOf" srcId="{E715D276-7376-4E3E-A700-95EABB1FB5C6}" destId="{95143C04-3742-4A40-A59D-D1C7B6F30788}" srcOrd="2" destOrd="0" presId="urn:microsoft.com/office/officeart/2005/8/layout/default"/>
    <dgm:cxn modelId="{6AAE82E1-CB64-4A3C-98C9-5419F5A76148}" type="presParOf" srcId="{E715D276-7376-4E3E-A700-95EABB1FB5C6}" destId="{A7DE40BF-19A9-4415-9DA4-E96B6AA55D2E}" srcOrd="3" destOrd="0" presId="urn:microsoft.com/office/officeart/2005/8/layout/default"/>
    <dgm:cxn modelId="{03687966-C2A7-45C5-9C39-808AE2369C13}" type="presParOf" srcId="{E715D276-7376-4E3E-A700-95EABB1FB5C6}" destId="{877D9D09-0CC0-4622-9021-C9FBB7D32AB3}" srcOrd="4" destOrd="0" presId="urn:microsoft.com/office/officeart/2005/8/layout/default"/>
    <dgm:cxn modelId="{08179060-E52B-4DE8-8547-75F67462A255}" type="presParOf" srcId="{E715D276-7376-4E3E-A700-95EABB1FB5C6}" destId="{BA20A3EE-21AA-462F-8247-5CC10037000F}" srcOrd="5" destOrd="0" presId="urn:microsoft.com/office/officeart/2005/8/layout/default"/>
    <dgm:cxn modelId="{FC166422-236A-45B4-9CC7-EE320C37D59A}" type="presParOf" srcId="{E715D276-7376-4E3E-A700-95EABB1FB5C6}" destId="{A004A82B-C952-4C92-A2BA-04BF26B3C2E0}" srcOrd="6" destOrd="0" presId="urn:microsoft.com/office/officeart/2005/8/layout/default"/>
    <dgm:cxn modelId="{60C32D45-07C8-45A9-A0CE-6345E9CF7BD7}" type="presParOf" srcId="{E715D276-7376-4E3E-A700-95EABB1FB5C6}" destId="{8D4AEDCE-59A7-4DCB-AC69-AE49929BF1BE}" srcOrd="7" destOrd="0" presId="urn:microsoft.com/office/officeart/2005/8/layout/default"/>
    <dgm:cxn modelId="{545F0A33-0825-4D44-8447-40F719FC5C42}" type="presParOf" srcId="{E715D276-7376-4E3E-A700-95EABB1FB5C6}" destId="{28BAD72B-7157-44D5-B685-FF3ECC4C6A1E}" srcOrd="8" destOrd="0" presId="urn:microsoft.com/office/officeart/2005/8/layout/default"/>
    <dgm:cxn modelId="{2F552D51-C3EB-4954-AE1C-A0E2256D5840}" type="presParOf" srcId="{E715D276-7376-4E3E-A700-95EABB1FB5C6}" destId="{6E7FCB51-8551-4A47-B82F-7A0B8C1F43D7}" srcOrd="9" destOrd="0" presId="urn:microsoft.com/office/officeart/2005/8/layout/default"/>
    <dgm:cxn modelId="{B5164D1D-3B91-4DB5-9FCA-3342D53A8EA7}" type="presParOf" srcId="{E715D276-7376-4E3E-A700-95EABB1FB5C6}" destId="{C58A6382-F46D-4F42-9E90-636E90267058}" srcOrd="10" destOrd="0" presId="urn:microsoft.com/office/officeart/2005/8/layout/default"/>
    <dgm:cxn modelId="{D60C8901-BCDA-44E3-8041-F2565416859E}" type="presParOf" srcId="{E715D276-7376-4E3E-A700-95EABB1FB5C6}" destId="{ED2879AE-69D9-41D5-82FB-5A5F61AEBBEB}" srcOrd="11" destOrd="0" presId="urn:microsoft.com/office/officeart/2005/8/layout/default"/>
    <dgm:cxn modelId="{4D97E685-461F-452E-A5E0-9102C088885E}" type="presParOf" srcId="{E715D276-7376-4E3E-A700-95EABB1FB5C6}" destId="{30DC84B1-7005-4D0D-826E-D1785043F516}" srcOrd="12" destOrd="0" presId="urn:microsoft.com/office/officeart/2005/8/layout/default"/>
    <dgm:cxn modelId="{B58F264C-144F-4267-90AE-E1D131B597DA}" type="presParOf" srcId="{E715D276-7376-4E3E-A700-95EABB1FB5C6}" destId="{EB6A926A-99B8-43D9-81DF-9714B3051CB1}" srcOrd="13" destOrd="0" presId="urn:microsoft.com/office/officeart/2005/8/layout/default"/>
    <dgm:cxn modelId="{EB089B3E-20C2-4765-9012-BBD5017EB35B}" type="presParOf" srcId="{E715D276-7376-4E3E-A700-95EABB1FB5C6}" destId="{0264C5B5-9FEA-4DC9-903D-A3B9A41B47D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27C8B3-7A8F-4072-9388-8D9F5F22DF6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553713A-7649-4B96-B81F-6F7AA331B631}">
      <dgm:prSet/>
      <dgm:spPr/>
      <dgm:t>
        <a:bodyPr/>
        <a:lstStyle/>
        <a:p>
          <a:r>
            <a:rPr lang="en-US" b="1"/>
            <a:t>Once a month</a:t>
          </a:r>
          <a:endParaRPr lang="en-US" b="1" i="0" u="none" strike="noStrike" cap="none" baseline="0" noProof="0">
            <a:solidFill>
              <a:srgbClr val="010000"/>
            </a:solidFill>
            <a:latin typeface="Calibri Light"/>
            <a:cs typeface="Calibri Light"/>
          </a:endParaRPr>
        </a:p>
      </dgm:t>
    </dgm:pt>
    <dgm:pt modelId="{9B3016C4-913F-4C6A-A4E6-CF036653E862}" type="parTrans" cxnId="{F9C4E0A2-7272-47C5-9994-0AC015C26DD8}">
      <dgm:prSet/>
      <dgm:spPr/>
      <dgm:t>
        <a:bodyPr/>
        <a:lstStyle/>
        <a:p>
          <a:endParaRPr lang="en-US"/>
        </a:p>
      </dgm:t>
    </dgm:pt>
    <dgm:pt modelId="{4D915C74-2AD7-4913-88F7-3CD8943D224E}" type="sibTrans" cxnId="{F9C4E0A2-7272-47C5-9994-0AC015C26DD8}">
      <dgm:prSet/>
      <dgm:spPr/>
      <dgm:t>
        <a:bodyPr/>
        <a:lstStyle/>
        <a:p>
          <a:endParaRPr lang="en-US"/>
        </a:p>
      </dgm:t>
    </dgm:pt>
    <dgm:pt modelId="{FDE2E9BD-8F45-4E53-AD95-D7EA8D1BC0D5}">
      <dgm:prSet/>
      <dgm:spPr/>
      <dgm:t>
        <a:bodyPr/>
        <a:lstStyle/>
        <a:p>
          <a:r>
            <a:rPr lang="en-US" b="1"/>
            <a:t>Dicussions to move through PPI Issues</a:t>
          </a:r>
        </a:p>
      </dgm:t>
    </dgm:pt>
    <dgm:pt modelId="{816D7287-2F3C-4C4B-AA83-DAAE29194E83}" type="parTrans" cxnId="{581D1700-E7E2-49A0-9D3F-98BF7F94B7E3}">
      <dgm:prSet/>
      <dgm:spPr/>
      <dgm:t>
        <a:bodyPr/>
        <a:lstStyle/>
        <a:p>
          <a:endParaRPr lang="en-US"/>
        </a:p>
      </dgm:t>
    </dgm:pt>
    <dgm:pt modelId="{44CE86B2-72EF-4997-95AF-C3724095AF87}" type="sibTrans" cxnId="{581D1700-E7E2-49A0-9D3F-98BF7F94B7E3}">
      <dgm:prSet/>
      <dgm:spPr/>
      <dgm:t>
        <a:bodyPr/>
        <a:lstStyle/>
        <a:p>
          <a:endParaRPr lang="en-US"/>
        </a:p>
      </dgm:t>
    </dgm:pt>
    <dgm:pt modelId="{8A5F0B3D-16AE-4B66-8EE0-E6E058BA5064}">
      <dgm:prSet/>
      <dgm:spPr/>
      <dgm:t>
        <a:bodyPr/>
        <a:lstStyle/>
        <a:p>
          <a:r>
            <a:rPr lang="en-US"/>
            <a:t>Implicit Bias – Implicit Association test through Harvard</a:t>
          </a:r>
        </a:p>
      </dgm:t>
    </dgm:pt>
    <dgm:pt modelId="{34C31AEE-F2FF-4A3F-9BAC-E7541AB57BF9}" type="parTrans" cxnId="{9DF41429-B7B0-443C-803B-0FD38A1C72E5}">
      <dgm:prSet/>
      <dgm:spPr/>
      <dgm:t>
        <a:bodyPr/>
        <a:lstStyle/>
        <a:p>
          <a:endParaRPr lang="en-US"/>
        </a:p>
      </dgm:t>
    </dgm:pt>
    <dgm:pt modelId="{8FFF6D72-D646-4EE9-B2F3-F686316E3477}" type="sibTrans" cxnId="{9DF41429-B7B0-443C-803B-0FD38A1C72E5}">
      <dgm:prSet/>
      <dgm:spPr/>
      <dgm:t>
        <a:bodyPr/>
        <a:lstStyle/>
        <a:p>
          <a:endParaRPr lang="en-US"/>
        </a:p>
      </dgm:t>
    </dgm:pt>
    <dgm:pt modelId="{78EC914B-CF36-4C67-85E2-6838FDB3AD6F}">
      <dgm:prSet/>
      <dgm:spPr/>
      <dgm:t>
        <a:bodyPr/>
        <a:lstStyle/>
        <a:p>
          <a:r>
            <a:rPr lang="en-US"/>
            <a:t>Leading with Race – What does it mean?</a:t>
          </a:r>
        </a:p>
      </dgm:t>
    </dgm:pt>
    <dgm:pt modelId="{1A23791A-7915-4358-A52A-EF0298465835}" type="parTrans" cxnId="{A18263A4-4957-4896-81A8-CF585F3E2A90}">
      <dgm:prSet/>
      <dgm:spPr/>
      <dgm:t>
        <a:bodyPr/>
        <a:lstStyle/>
        <a:p>
          <a:endParaRPr lang="en-US"/>
        </a:p>
      </dgm:t>
    </dgm:pt>
    <dgm:pt modelId="{8739757B-D24D-4041-A5E3-B83C43541CDA}" type="sibTrans" cxnId="{A18263A4-4957-4896-81A8-CF585F3E2A90}">
      <dgm:prSet/>
      <dgm:spPr/>
      <dgm:t>
        <a:bodyPr/>
        <a:lstStyle/>
        <a:p>
          <a:endParaRPr lang="en-US"/>
        </a:p>
      </dgm:t>
    </dgm:pt>
    <dgm:pt modelId="{FF0F5A6F-3DC8-40D7-9D2B-848AA154DA2B}">
      <dgm:prSet/>
      <dgm:spPr/>
      <dgm:t>
        <a:bodyPr/>
        <a:lstStyle/>
        <a:p>
          <a:r>
            <a:rPr lang="en-US"/>
            <a:t>White Supremacy Culture – What does it look like at Clark College? How do we interrupt?</a:t>
          </a:r>
        </a:p>
      </dgm:t>
    </dgm:pt>
    <dgm:pt modelId="{402692E9-9C86-4F68-B255-883BBFE87F3C}" type="parTrans" cxnId="{6E2922BF-170D-4707-BB3C-07D55784522F}">
      <dgm:prSet/>
      <dgm:spPr/>
      <dgm:t>
        <a:bodyPr/>
        <a:lstStyle/>
        <a:p>
          <a:endParaRPr lang="en-US"/>
        </a:p>
      </dgm:t>
    </dgm:pt>
    <dgm:pt modelId="{EE8022E6-C2D5-4BA6-9821-19EEAEF6A1E6}" type="sibTrans" cxnId="{6E2922BF-170D-4707-BB3C-07D55784522F}">
      <dgm:prSet/>
      <dgm:spPr/>
      <dgm:t>
        <a:bodyPr/>
        <a:lstStyle/>
        <a:p>
          <a:endParaRPr lang="en-US"/>
        </a:p>
      </dgm:t>
    </dgm:pt>
    <dgm:pt modelId="{FE7EFF9C-4E91-4FA2-83BB-9451E1026B66}">
      <dgm:prSet/>
      <dgm:spPr/>
      <dgm:t>
        <a:bodyPr/>
        <a:lstStyle/>
        <a:p>
          <a:r>
            <a:rPr lang="en-US"/>
            <a:t>Facilitating Conversations on Equity &amp; Race – best practices</a:t>
          </a:r>
        </a:p>
      </dgm:t>
    </dgm:pt>
    <dgm:pt modelId="{ED2DC22C-7F80-4884-AC07-995E78E540EE}" type="parTrans" cxnId="{A97D7C20-106F-4400-8940-BA4B683DEE67}">
      <dgm:prSet/>
      <dgm:spPr/>
      <dgm:t>
        <a:bodyPr/>
        <a:lstStyle/>
        <a:p>
          <a:endParaRPr lang="en-US"/>
        </a:p>
      </dgm:t>
    </dgm:pt>
    <dgm:pt modelId="{77A7E37A-A414-4920-80CF-BA9199E21957}" type="sibTrans" cxnId="{A97D7C20-106F-4400-8940-BA4B683DEE67}">
      <dgm:prSet/>
      <dgm:spPr/>
      <dgm:t>
        <a:bodyPr/>
        <a:lstStyle/>
        <a:p>
          <a:endParaRPr lang="en-US"/>
        </a:p>
      </dgm:t>
    </dgm:pt>
    <dgm:pt modelId="{CBCEE641-01B4-4313-935C-4C4470480E70}" type="pres">
      <dgm:prSet presAssocID="{0D27C8B3-7A8F-4072-9388-8D9F5F22DF62}" presName="linear" presStyleCnt="0">
        <dgm:presLayoutVars>
          <dgm:animLvl val="lvl"/>
          <dgm:resizeHandles val="exact"/>
        </dgm:presLayoutVars>
      </dgm:prSet>
      <dgm:spPr/>
      <dgm:t>
        <a:bodyPr/>
        <a:lstStyle/>
        <a:p>
          <a:endParaRPr lang="en-US"/>
        </a:p>
      </dgm:t>
    </dgm:pt>
    <dgm:pt modelId="{2027DD96-51CF-4029-808D-1EB9F1BBE9AA}" type="pres">
      <dgm:prSet presAssocID="{6553713A-7649-4B96-B81F-6F7AA331B631}" presName="parentText" presStyleLbl="node1" presStyleIdx="0" presStyleCnt="2">
        <dgm:presLayoutVars>
          <dgm:chMax val="0"/>
          <dgm:bulletEnabled val="1"/>
        </dgm:presLayoutVars>
      </dgm:prSet>
      <dgm:spPr/>
      <dgm:t>
        <a:bodyPr/>
        <a:lstStyle/>
        <a:p>
          <a:endParaRPr lang="en-US"/>
        </a:p>
      </dgm:t>
    </dgm:pt>
    <dgm:pt modelId="{252F5566-9AF8-4A23-A559-B28FFDAF97E6}" type="pres">
      <dgm:prSet presAssocID="{4D915C74-2AD7-4913-88F7-3CD8943D224E}" presName="spacer" presStyleCnt="0"/>
      <dgm:spPr/>
    </dgm:pt>
    <dgm:pt modelId="{79BB18CE-B057-433B-9A4F-2663379B10DD}" type="pres">
      <dgm:prSet presAssocID="{FDE2E9BD-8F45-4E53-AD95-D7EA8D1BC0D5}" presName="parentText" presStyleLbl="node1" presStyleIdx="1" presStyleCnt="2">
        <dgm:presLayoutVars>
          <dgm:chMax val="0"/>
          <dgm:bulletEnabled val="1"/>
        </dgm:presLayoutVars>
      </dgm:prSet>
      <dgm:spPr/>
      <dgm:t>
        <a:bodyPr/>
        <a:lstStyle/>
        <a:p>
          <a:endParaRPr lang="en-US"/>
        </a:p>
      </dgm:t>
    </dgm:pt>
    <dgm:pt modelId="{BD1533B6-631D-414F-97B5-E99EC81BE62B}" type="pres">
      <dgm:prSet presAssocID="{FDE2E9BD-8F45-4E53-AD95-D7EA8D1BC0D5}" presName="childText" presStyleLbl="revTx" presStyleIdx="0" presStyleCnt="1">
        <dgm:presLayoutVars>
          <dgm:bulletEnabled val="1"/>
        </dgm:presLayoutVars>
      </dgm:prSet>
      <dgm:spPr/>
      <dgm:t>
        <a:bodyPr/>
        <a:lstStyle/>
        <a:p>
          <a:endParaRPr lang="en-US"/>
        </a:p>
      </dgm:t>
    </dgm:pt>
  </dgm:ptLst>
  <dgm:cxnLst>
    <dgm:cxn modelId="{A97D7C20-106F-4400-8940-BA4B683DEE67}" srcId="{FDE2E9BD-8F45-4E53-AD95-D7EA8D1BC0D5}" destId="{FE7EFF9C-4E91-4FA2-83BB-9451E1026B66}" srcOrd="3" destOrd="0" parTransId="{ED2DC22C-7F80-4884-AC07-995E78E540EE}" sibTransId="{77A7E37A-A414-4920-80CF-BA9199E21957}"/>
    <dgm:cxn modelId="{E20BBF20-89A0-4F0E-A2D5-84495D0226E5}" type="presOf" srcId="{FDE2E9BD-8F45-4E53-AD95-D7EA8D1BC0D5}" destId="{79BB18CE-B057-433B-9A4F-2663379B10DD}" srcOrd="0" destOrd="0" presId="urn:microsoft.com/office/officeart/2005/8/layout/vList2"/>
    <dgm:cxn modelId="{4A21B768-97B4-434F-8E59-88AFA8E23E72}" type="presOf" srcId="{0D27C8B3-7A8F-4072-9388-8D9F5F22DF62}" destId="{CBCEE641-01B4-4313-935C-4C4470480E70}" srcOrd="0" destOrd="0" presId="urn:microsoft.com/office/officeart/2005/8/layout/vList2"/>
    <dgm:cxn modelId="{9DF41429-B7B0-443C-803B-0FD38A1C72E5}" srcId="{FDE2E9BD-8F45-4E53-AD95-D7EA8D1BC0D5}" destId="{8A5F0B3D-16AE-4B66-8EE0-E6E058BA5064}" srcOrd="0" destOrd="0" parTransId="{34C31AEE-F2FF-4A3F-9BAC-E7541AB57BF9}" sibTransId="{8FFF6D72-D646-4EE9-B2F3-F686316E3477}"/>
    <dgm:cxn modelId="{94C40A26-D8B8-45B0-950B-135B134B0ABD}" type="presOf" srcId="{FE7EFF9C-4E91-4FA2-83BB-9451E1026B66}" destId="{BD1533B6-631D-414F-97B5-E99EC81BE62B}" srcOrd="0" destOrd="3" presId="urn:microsoft.com/office/officeart/2005/8/layout/vList2"/>
    <dgm:cxn modelId="{F9C4E0A2-7272-47C5-9994-0AC015C26DD8}" srcId="{0D27C8B3-7A8F-4072-9388-8D9F5F22DF62}" destId="{6553713A-7649-4B96-B81F-6F7AA331B631}" srcOrd="0" destOrd="0" parTransId="{9B3016C4-913F-4C6A-A4E6-CF036653E862}" sibTransId="{4D915C74-2AD7-4913-88F7-3CD8943D224E}"/>
    <dgm:cxn modelId="{A18263A4-4957-4896-81A8-CF585F3E2A90}" srcId="{FDE2E9BD-8F45-4E53-AD95-D7EA8D1BC0D5}" destId="{78EC914B-CF36-4C67-85E2-6838FDB3AD6F}" srcOrd="1" destOrd="0" parTransId="{1A23791A-7915-4358-A52A-EF0298465835}" sibTransId="{8739757B-D24D-4041-A5E3-B83C43541CDA}"/>
    <dgm:cxn modelId="{581D1700-E7E2-49A0-9D3F-98BF7F94B7E3}" srcId="{0D27C8B3-7A8F-4072-9388-8D9F5F22DF62}" destId="{FDE2E9BD-8F45-4E53-AD95-D7EA8D1BC0D5}" srcOrd="1" destOrd="0" parTransId="{816D7287-2F3C-4C4B-AA83-DAAE29194E83}" sibTransId="{44CE86B2-72EF-4997-95AF-C3724095AF87}"/>
    <dgm:cxn modelId="{4932D70B-ABC4-4E26-A749-F1A87B2731EF}" type="presOf" srcId="{78EC914B-CF36-4C67-85E2-6838FDB3AD6F}" destId="{BD1533B6-631D-414F-97B5-E99EC81BE62B}" srcOrd="0" destOrd="1" presId="urn:microsoft.com/office/officeart/2005/8/layout/vList2"/>
    <dgm:cxn modelId="{2E9D4D1C-7140-4237-86CB-EB3830CC75A8}" type="presOf" srcId="{6553713A-7649-4B96-B81F-6F7AA331B631}" destId="{2027DD96-51CF-4029-808D-1EB9F1BBE9AA}" srcOrd="0" destOrd="0" presId="urn:microsoft.com/office/officeart/2005/8/layout/vList2"/>
    <dgm:cxn modelId="{268B99EC-D43D-4C42-A3DE-79037ED02909}" type="presOf" srcId="{8A5F0B3D-16AE-4B66-8EE0-E6E058BA5064}" destId="{BD1533B6-631D-414F-97B5-E99EC81BE62B}" srcOrd="0" destOrd="0" presId="urn:microsoft.com/office/officeart/2005/8/layout/vList2"/>
    <dgm:cxn modelId="{1E6FE969-A233-4734-871F-84CA27D5A3D9}" type="presOf" srcId="{FF0F5A6F-3DC8-40D7-9D2B-848AA154DA2B}" destId="{BD1533B6-631D-414F-97B5-E99EC81BE62B}" srcOrd="0" destOrd="2" presId="urn:microsoft.com/office/officeart/2005/8/layout/vList2"/>
    <dgm:cxn modelId="{6E2922BF-170D-4707-BB3C-07D55784522F}" srcId="{FDE2E9BD-8F45-4E53-AD95-D7EA8D1BC0D5}" destId="{FF0F5A6F-3DC8-40D7-9D2B-848AA154DA2B}" srcOrd="2" destOrd="0" parTransId="{402692E9-9C86-4F68-B255-883BBFE87F3C}" sibTransId="{EE8022E6-C2D5-4BA6-9821-19EEAEF6A1E6}"/>
    <dgm:cxn modelId="{165D66D5-A6BF-48E8-9E46-E7BEC6B011C2}" type="presParOf" srcId="{CBCEE641-01B4-4313-935C-4C4470480E70}" destId="{2027DD96-51CF-4029-808D-1EB9F1BBE9AA}" srcOrd="0" destOrd="0" presId="urn:microsoft.com/office/officeart/2005/8/layout/vList2"/>
    <dgm:cxn modelId="{68C72BA2-5C1B-4713-8FB5-1FF0659CFD33}" type="presParOf" srcId="{CBCEE641-01B4-4313-935C-4C4470480E70}" destId="{252F5566-9AF8-4A23-A559-B28FFDAF97E6}" srcOrd="1" destOrd="0" presId="urn:microsoft.com/office/officeart/2005/8/layout/vList2"/>
    <dgm:cxn modelId="{A0024E37-8C9F-4551-8356-55FFBA94C07B}" type="presParOf" srcId="{CBCEE641-01B4-4313-935C-4C4470480E70}" destId="{79BB18CE-B057-433B-9A4F-2663379B10DD}" srcOrd="2" destOrd="0" presId="urn:microsoft.com/office/officeart/2005/8/layout/vList2"/>
    <dgm:cxn modelId="{9C40B5FF-DB16-4203-AD1E-7977575AB76E}" type="presParOf" srcId="{CBCEE641-01B4-4313-935C-4C4470480E70}" destId="{BD1533B6-631D-414F-97B5-E99EC81BE62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DD99A-AFEC-4463-A7CA-998508975529}">
      <dsp:nvSpPr>
        <dsp:cNvPr id="0" name=""/>
        <dsp:cNvSpPr/>
      </dsp:nvSpPr>
      <dsp:spPr>
        <a:xfrm rot="5400000">
          <a:off x="6301587" y="-2303662"/>
          <a:ext cx="1698041"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102870" rIns="205740" bIns="102870" numCol="1" spcCol="1270" anchor="ctr" anchorCtr="0">
          <a:noAutofit/>
        </a:bodyPr>
        <a:lstStyle/>
        <a:p>
          <a:pPr marL="285750" lvl="1" indent="-285750" algn="l" defTabSz="2400300">
            <a:lnSpc>
              <a:spcPct val="90000"/>
            </a:lnSpc>
            <a:spcBef>
              <a:spcPct val="0"/>
            </a:spcBef>
            <a:spcAft>
              <a:spcPct val="15000"/>
            </a:spcAft>
            <a:buChar char="••"/>
          </a:pPr>
          <a:r>
            <a:rPr lang="en-US" sz="5400" kern="1200"/>
            <a:t>Next year target = 25 </a:t>
          </a:r>
        </a:p>
      </dsp:txBody>
      <dsp:txXfrm rot="-5400000">
        <a:off x="3785616" y="295201"/>
        <a:ext cx="6647092" cy="1532257"/>
      </dsp:txXfrm>
    </dsp:sp>
    <dsp:sp modelId="{C31E7A0E-27FA-491B-BA5D-302DA11EBA31}">
      <dsp:nvSpPr>
        <dsp:cNvPr id="0" name=""/>
        <dsp:cNvSpPr/>
      </dsp:nvSpPr>
      <dsp:spPr>
        <a:xfrm>
          <a:off x="0" y="53"/>
          <a:ext cx="3785616" cy="21225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a:t>43 people in</a:t>
          </a:r>
          <a:r>
            <a:rPr lang="en-US" sz="4100" kern="1200">
              <a:latin typeface="Calibri Light" panose="020F0302020204030204"/>
            </a:rPr>
            <a:t> 2019-20</a:t>
          </a:r>
          <a:r>
            <a:rPr lang="en-US" sz="4100" kern="1200"/>
            <a:t> cohort</a:t>
          </a:r>
        </a:p>
      </dsp:txBody>
      <dsp:txXfrm>
        <a:off x="103614" y="103667"/>
        <a:ext cx="3578388" cy="1915324"/>
      </dsp:txXfrm>
    </dsp:sp>
    <dsp:sp modelId="{895235AD-312D-456E-8C79-22D00B65D08B}">
      <dsp:nvSpPr>
        <dsp:cNvPr id="0" name=""/>
        <dsp:cNvSpPr/>
      </dsp:nvSpPr>
      <dsp:spPr>
        <a:xfrm rot="5400000">
          <a:off x="6301587" y="-74983"/>
          <a:ext cx="1698041"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102870" rIns="205740" bIns="102870" numCol="1" spcCol="1270" anchor="ctr" anchorCtr="0">
          <a:noAutofit/>
        </a:bodyPr>
        <a:lstStyle/>
        <a:p>
          <a:pPr marL="285750" lvl="1" indent="-285750" algn="l" defTabSz="2400300">
            <a:lnSpc>
              <a:spcPct val="90000"/>
            </a:lnSpc>
            <a:spcBef>
              <a:spcPct val="0"/>
            </a:spcBef>
            <a:spcAft>
              <a:spcPct val="15000"/>
            </a:spcAft>
            <a:buChar char="••"/>
          </a:pPr>
          <a:r>
            <a:rPr lang="en-US" sz="5400" kern="1200"/>
            <a:t>5 Buddies per group</a:t>
          </a:r>
        </a:p>
      </dsp:txBody>
      <dsp:txXfrm rot="-5400000">
        <a:off x="3785616" y="2523880"/>
        <a:ext cx="6647092" cy="1532257"/>
      </dsp:txXfrm>
    </dsp:sp>
    <dsp:sp modelId="{93B2B3FA-1B8E-47D2-8F7B-6F8381A0ABBD}">
      <dsp:nvSpPr>
        <dsp:cNvPr id="0" name=""/>
        <dsp:cNvSpPr/>
      </dsp:nvSpPr>
      <dsp:spPr>
        <a:xfrm>
          <a:off x="0" y="2228732"/>
          <a:ext cx="3785616" cy="21225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a:t>B.U.I.L.D. Buddies</a:t>
          </a:r>
        </a:p>
      </dsp:txBody>
      <dsp:txXfrm>
        <a:off x="103614" y="2332346"/>
        <a:ext cx="3578388" cy="19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F2F72-FC6D-4B79-BE8E-A22F9D77CBEC}">
      <dsp:nvSpPr>
        <dsp:cNvPr id="0" name=""/>
        <dsp:cNvSpPr/>
      </dsp:nvSpPr>
      <dsp:spPr>
        <a:xfrm>
          <a:off x="3342" y="452291"/>
          <a:ext cx="2651349" cy="15908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a:solidFill>
                <a:schemeClr val="tx1"/>
              </a:solidFill>
            </a:rPr>
            <a:t>SafeZone</a:t>
          </a:r>
          <a:endParaRPr lang="en-US" sz="2500" b="1" i="0" u="none" strike="noStrike" kern="1200" cap="none" baseline="0" noProof="0">
            <a:solidFill>
              <a:schemeClr val="tx1"/>
            </a:solidFill>
            <a:latin typeface="Calibri Light"/>
            <a:cs typeface="Calibri Light"/>
          </a:endParaRPr>
        </a:p>
      </dsp:txBody>
      <dsp:txXfrm>
        <a:off x="3342" y="452291"/>
        <a:ext cx="2651349" cy="1590809"/>
      </dsp:txXfrm>
    </dsp:sp>
    <dsp:sp modelId="{95143C04-3742-4A40-A59D-D1C7B6F30788}">
      <dsp:nvSpPr>
        <dsp:cNvPr id="0" name=""/>
        <dsp:cNvSpPr/>
      </dsp:nvSpPr>
      <dsp:spPr>
        <a:xfrm>
          <a:off x="2919826" y="452291"/>
          <a:ext cx="2651349" cy="1590809"/>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a:solidFill>
                <a:schemeClr val="tx1"/>
              </a:solidFill>
            </a:rPr>
            <a:t>Impact of Microaggressions</a:t>
          </a:r>
        </a:p>
      </dsp:txBody>
      <dsp:txXfrm>
        <a:off x="2919826" y="452291"/>
        <a:ext cx="2651349" cy="1590809"/>
      </dsp:txXfrm>
    </dsp:sp>
    <dsp:sp modelId="{877D9D09-0CC0-4622-9021-C9FBB7D32AB3}">
      <dsp:nvSpPr>
        <dsp:cNvPr id="0" name=""/>
        <dsp:cNvSpPr/>
      </dsp:nvSpPr>
      <dsp:spPr>
        <a:xfrm>
          <a:off x="5836310" y="452291"/>
          <a:ext cx="2651349" cy="1590809"/>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a:solidFill>
                <a:schemeClr val="tx1"/>
              </a:solidFill>
            </a:rPr>
            <a:t>Stereotype Threat</a:t>
          </a:r>
        </a:p>
      </dsp:txBody>
      <dsp:txXfrm>
        <a:off x="5836310" y="452291"/>
        <a:ext cx="2651349" cy="1590809"/>
      </dsp:txXfrm>
    </dsp:sp>
    <dsp:sp modelId="{A004A82B-C952-4C92-A2BA-04BF26B3C2E0}">
      <dsp:nvSpPr>
        <dsp:cNvPr id="0" name=""/>
        <dsp:cNvSpPr/>
      </dsp:nvSpPr>
      <dsp:spPr>
        <a:xfrm>
          <a:off x="8752795" y="452291"/>
          <a:ext cx="2651349" cy="1590809"/>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a:solidFill>
                <a:schemeClr val="tx1"/>
              </a:solidFill>
            </a:rPr>
            <a:t>Best Practices to Support Dreamers</a:t>
          </a:r>
        </a:p>
      </dsp:txBody>
      <dsp:txXfrm>
        <a:off x="8752795" y="452291"/>
        <a:ext cx="2651349" cy="1590809"/>
      </dsp:txXfrm>
    </dsp:sp>
    <dsp:sp modelId="{28BAD72B-7157-44D5-B685-FF3ECC4C6A1E}">
      <dsp:nvSpPr>
        <dsp:cNvPr id="0" name=""/>
        <dsp:cNvSpPr/>
      </dsp:nvSpPr>
      <dsp:spPr>
        <a:xfrm>
          <a:off x="3342" y="2308236"/>
          <a:ext cx="2651349" cy="1590809"/>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a:solidFill>
                <a:schemeClr val="tx1"/>
              </a:solidFill>
            </a:rPr>
            <a:t>Power, Privilege &amp; Inequity 101</a:t>
          </a:r>
        </a:p>
      </dsp:txBody>
      <dsp:txXfrm>
        <a:off x="3342" y="2308236"/>
        <a:ext cx="2651349" cy="1590809"/>
      </dsp:txXfrm>
    </dsp:sp>
    <dsp:sp modelId="{C58A6382-F46D-4F42-9E90-636E90267058}">
      <dsp:nvSpPr>
        <dsp:cNvPr id="0" name=""/>
        <dsp:cNvSpPr/>
      </dsp:nvSpPr>
      <dsp:spPr>
        <a:xfrm>
          <a:off x="2919826" y="2308236"/>
          <a:ext cx="2651349" cy="1590809"/>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a:solidFill>
                <a:schemeClr val="tx1"/>
              </a:solidFill>
            </a:rPr>
            <a:t>Red, White &amp; Brown: A Timeline of Race in the US</a:t>
          </a:r>
        </a:p>
      </dsp:txBody>
      <dsp:txXfrm>
        <a:off x="2919826" y="2308236"/>
        <a:ext cx="2651349" cy="1590809"/>
      </dsp:txXfrm>
    </dsp:sp>
    <dsp:sp modelId="{30DC84B1-7005-4D0D-826E-D1785043F516}">
      <dsp:nvSpPr>
        <dsp:cNvPr id="0" name=""/>
        <dsp:cNvSpPr/>
      </dsp:nvSpPr>
      <dsp:spPr>
        <a:xfrm>
          <a:off x="5836310" y="2308236"/>
          <a:ext cx="2651349" cy="1590809"/>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a:solidFill>
                <a:schemeClr val="tx1"/>
              </a:solidFill>
            </a:rPr>
            <a:t>Disability Justice 101</a:t>
          </a:r>
        </a:p>
      </dsp:txBody>
      <dsp:txXfrm>
        <a:off x="5836310" y="2308236"/>
        <a:ext cx="2651349" cy="1590809"/>
      </dsp:txXfrm>
    </dsp:sp>
    <dsp:sp modelId="{0264C5B5-9FEA-4DC9-903D-A3B9A41B47D7}">
      <dsp:nvSpPr>
        <dsp:cNvPr id="0" name=""/>
        <dsp:cNvSpPr/>
      </dsp:nvSpPr>
      <dsp:spPr>
        <a:xfrm>
          <a:off x="8752795" y="2308236"/>
          <a:ext cx="2651349" cy="159080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a:solidFill>
                <a:schemeClr val="tx1"/>
              </a:solidFill>
            </a:rPr>
            <a:t>Equitable Decision-Making</a:t>
          </a:r>
        </a:p>
      </dsp:txBody>
      <dsp:txXfrm>
        <a:off x="8752795" y="2308236"/>
        <a:ext cx="2651349" cy="1590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7DD96-51CF-4029-808D-1EB9F1BBE9AA}">
      <dsp:nvSpPr>
        <dsp:cNvPr id="0" name=""/>
        <dsp:cNvSpPr/>
      </dsp:nvSpPr>
      <dsp:spPr>
        <a:xfrm>
          <a:off x="0" y="240046"/>
          <a:ext cx="6588691"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a:t>Once a month</a:t>
          </a:r>
          <a:endParaRPr lang="en-US" sz="3200" b="1" i="0" u="none" strike="noStrike" kern="1200" cap="none" baseline="0" noProof="0">
            <a:solidFill>
              <a:srgbClr val="010000"/>
            </a:solidFill>
            <a:latin typeface="Calibri Light"/>
            <a:cs typeface="Calibri Light"/>
          </a:endParaRPr>
        </a:p>
      </dsp:txBody>
      <dsp:txXfrm>
        <a:off x="62055" y="302101"/>
        <a:ext cx="6464581" cy="1147095"/>
      </dsp:txXfrm>
    </dsp:sp>
    <dsp:sp modelId="{79BB18CE-B057-433B-9A4F-2663379B10DD}">
      <dsp:nvSpPr>
        <dsp:cNvPr id="0" name=""/>
        <dsp:cNvSpPr/>
      </dsp:nvSpPr>
      <dsp:spPr>
        <a:xfrm>
          <a:off x="0" y="1603411"/>
          <a:ext cx="6588691"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a:t>Dicussions to move through PPI Issues</a:t>
          </a:r>
        </a:p>
      </dsp:txBody>
      <dsp:txXfrm>
        <a:off x="62055" y="1665466"/>
        <a:ext cx="6464581" cy="1147095"/>
      </dsp:txXfrm>
    </dsp:sp>
    <dsp:sp modelId="{BD1533B6-631D-414F-97B5-E99EC81BE62B}">
      <dsp:nvSpPr>
        <dsp:cNvPr id="0" name=""/>
        <dsp:cNvSpPr/>
      </dsp:nvSpPr>
      <dsp:spPr>
        <a:xfrm>
          <a:off x="0" y="2874616"/>
          <a:ext cx="6588691"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9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Implicit Bias – Implicit Association test through Harvard</a:t>
          </a:r>
        </a:p>
        <a:p>
          <a:pPr marL="228600" lvl="1" indent="-228600" algn="l" defTabSz="1111250">
            <a:lnSpc>
              <a:spcPct val="90000"/>
            </a:lnSpc>
            <a:spcBef>
              <a:spcPct val="0"/>
            </a:spcBef>
            <a:spcAft>
              <a:spcPct val="20000"/>
            </a:spcAft>
            <a:buChar char="••"/>
          </a:pPr>
          <a:r>
            <a:rPr lang="en-US" sz="2500" kern="1200"/>
            <a:t>Leading with Race – What does it mean?</a:t>
          </a:r>
        </a:p>
        <a:p>
          <a:pPr marL="228600" lvl="1" indent="-228600" algn="l" defTabSz="1111250">
            <a:lnSpc>
              <a:spcPct val="90000"/>
            </a:lnSpc>
            <a:spcBef>
              <a:spcPct val="0"/>
            </a:spcBef>
            <a:spcAft>
              <a:spcPct val="20000"/>
            </a:spcAft>
            <a:buChar char="••"/>
          </a:pPr>
          <a:r>
            <a:rPr lang="en-US" sz="2500" kern="1200"/>
            <a:t>White Supremacy Culture – What does it look like at Clark College? How do we interrupt?</a:t>
          </a:r>
        </a:p>
        <a:p>
          <a:pPr marL="228600" lvl="1" indent="-228600" algn="l" defTabSz="1111250">
            <a:lnSpc>
              <a:spcPct val="90000"/>
            </a:lnSpc>
            <a:spcBef>
              <a:spcPct val="0"/>
            </a:spcBef>
            <a:spcAft>
              <a:spcPct val="20000"/>
            </a:spcAft>
            <a:buChar char="••"/>
          </a:pPr>
          <a:r>
            <a:rPr lang="en-US" sz="2500" kern="1200"/>
            <a:t>Facilitating Conversations on Equity &amp; Race – best practices</a:t>
          </a:r>
        </a:p>
      </dsp:txBody>
      <dsp:txXfrm>
        <a:off x="0" y="2874616"/>
        <a:ext cx="6588691" cy="27820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7337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303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128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662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646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5827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891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288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9064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6585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9382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1211689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1">
            <a:extLst>
              <a:ext uri="{FF2B5EF4-FFF2-40B4-BE49-F238E27FC236}">
                <a16:creationId xmlns:a16="http://schemas.microsoft.com/office/drawing/2014/main" id="{C475749F-F487-4EFB-ABC7-C1359590E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99996" y="3431540"/>
            <a:ext cx="5489142" cy="1473815"/>
          </a:xfrm>
        </p:spPr>
        <p:txBody>
          <a:bodyPr>
            <a:noAutofit/>
          </a:bodyPr>
          <a:lstStyle/>
          <a:p>
            <a:pPr algn="r"/>
            <a:r>
              <a:rPr lang="en-US" b="1">
                <a:latin typeface="Calibri"/>
                <a:cs typeface="Calibri Light"/>
              </a:rPr>
              <a:t>INTERCULTURAL COMPETENCY </a:t>
            </a:r>
          </a:p>
        </p:txBody>
      </p:sp>
      <p:sp>
        <p:nvSpPr>
          <p:cNvPr id="3" name="Subtitle 2"/>
          <p:cNvSpPr>
            <a:spLocks noGrp="1"/>
          </p:cNvSpPr>
          <p:nvPr>
            <p:ph type="subTitle" idx="1"/>
          </p:nvPr>
        </p:nvSpPr>
        <p:spPr>
          <a:xfrm>
            <a:off x="7675030" y="5171451"/>
            <a:ext cx="4346718" cy="1125620"/>
          </a:xfrm>
        </p:spPr>
        <p:txBody>
          <a:bodyPr vert="horz" lIns="91440" tIns="45720" rIns="91440" bIns="45720" rtlCol="0" anchor="t">
            <a:noAutofit/>
          </a:bodyPr>
          <a:lstStyle/>
          <a:p>
            <a:pPr algn="l">
              <a:spcAft>
                <a:spcPts val="600"/>
              </a:spcAft>
            </a:pPr>
            <a:r>
              <a:rPr lang="en-US" b="1" dirty="0">
                <a:latin typeface="Calibri"/>
                <a:cs typeface="Calibri"/>
              </a:rPr>
              <a:t>Rashida Willard</a:t>
            </a:r>
            <a:r>
              <a:rPr lang="en-US" dirty="0">
                <a:latin typeface="Calibri"/>
                <a:cs typeface="Calibri"/>
              </a:rPr>
              <a:t>, </a:t>
            </a:r>
            <a:r>
              <a:rPr lang="en-US" b="1" dirty="0" smtClean="0">
                <a:latin typeface="Calibri"/>
                <a:cs typeface="Calibri"/>
              </a:rPr>
              <a:t>MBA she/her(s)</a:t>
            </a:r>
            <a:r>
              <a:rPr lang="en-US" dirty="0">
                <a:latin typeface="Calibri"/>
              </a:rPr>
              <a:t/>
            </a:r>
            <a:br>
              <a:rPr lang="en-US" dirty="0">
                <a:latin typeface="Calibri"/>
              </a:rPr>
            </a:br>
            <a:r>
              <a:rPr lang="en-US" dirty="0">
                <a:latin typeface="Calibri"/>
                <a:cs typeface="Calibri"/>
              </a:rPr>
              <a:t>VP of Diversity, Equity &amp; </a:t>
            </a:r>
            <a:r>
              <a:rPr lang="en-US" dirty="0" smtClean="0">
                <a:latin typeface="Calibri"/>
                <a:cs typeface="Calibri"/>
              </a:rPr>
              <a:t>Inclusion</a:t>
            </a:r>
          </a:p>
          <a:p>
            <a:pPr algn="l">
              <a:spcAft>
                <a:spcPts val="600"/>
              </a:spcAft>
            </a:pPr>
            <a:r>
              <a:rPr lang="en-US" dirty="0" smtClean="0">
                <a:latin typeface="Calibri"/>
                <a:cs typeface="Calibri"/>
              </a:rPr>
              <a:t>Board of Trustee Meeting </a:t>
            </a:r>
            <a:br>
              <a:rPr lang="en-US" dirty="0" smtClean="0">
                <a:latin typeface="Calibri"/>
                <a:cs typeface="Calibri"/>
              </a:rPr>
            </a:br>
            <a:r>
              <a:rPr lang="en-US" dirty="0" smtClean="0">
                <a:latin typeface="Calibri"/>
                <a:cs typeface="Calibri"/>
              </a:rPr>
              <a:t>May 27, 2020</a:t>
            </a:r>
            <a:endParaRPr lang="en-US" dirty="0">
              <a:latin typeface="Calibri"/>
              <a:cs typeface="Calibri"/>
            </a:endParaRPr>
          </a:p>
        </p:txBody>
      </p:sp>
      <p:pic>
        <p:nvPicPr>
          <p:cNvPr id="6" name="Picture 3">
            <a:extLst>
              <a:ext uri="{FF2B5EF4-FFF2-40B4-BE49-F238E27FC236}">
                <a16:creationId xmlns:a16="http://schemas.microsoft.com/office/drawing/2014/main" id="{BF4ED7F0-5D4E-40A8-BD20-7526C0046708}"/>
              </a:ext>
            </a:extLst>
          </p:cNvPr>
          <p:cNvPicPr>
            <a:picLocks noChangeAspect="1"/>
          </p:cNvPicPr>
          <p:nvPr/>
        </p:nvPicPr>
        <p:blipFill rotWithShape="1">
          <a:blip r:embed="rId2"/>
          <a:srcRect t="5344" b="5345"/>
          <a:stretch/>
        </p:blipFill>
        <p:spPr>
          <a:xfrm>
            <a:off x="-2191" y="10"/>
            <a:ext cx="7678763" cy="6857990"/>
          </a:xfrm>
          <a:custGeom>
            <a:avLst/>
            <a:gdLst/>
            <a:ahLst/>
            <a:cxnLst/>
            <a:rect l="l" t="t" r="r" b="b"/>
            <a:pathLst>
              <a:path w="7678763"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pic>
        <p:nvPicPr>
          <p:cNvPr id="4" name="Picture 4" descr="A close up of a logo&#10;&#10;Description generated with very high confidence">
            <a:extLst>
              <a:ext uri="{FF2B5EF4-FFF2-40B4-BE49-F238E27FC236}">
                <a16:creationId xmlns:a16="http://schemas.microsoft.com/office/drawing/2014/main" id="{D91A9FCC-711F-498C-8AB7-A816926CA0E6}"/>
              </a:ext>
            </a:extLst>
          </p:cNvPr>
          <p:cNvPicPr>
            <a:picLocks noChangeAspect="1"/>
          </p:cNvPicPr>
          <p:nvPr/>
        </p:nvPicPr>
        <p:blipFill rotWithShape="1">
          <a:blip r:embed="rId3"/>
          <a:srcRect t="17460" r="-445"/>
          <a:stretch/>
        </p:blipFill>
        <p:spPr>
          <a:xfrm>
            <a:off x="8072211" y="1052285"/>
            <a:ext cx="2736259" cy="1886858"/>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F8B17-7520-418D-B9E9-457E3A88F9FD}"/>
              </a:ext>
            </a:extLst>
          </p:cNvPr>
          <p:cNvSpPr>
            <a:spLocks noGrp="1"/>
          </p:cNvSpPr>
          <p:nvPr>
            <p:ph type="title"/>
          </p:nvPr>
        </p:nvSpPr>
        <p:spPr>
          <a:xfrm>
            <a:off x="594360" y="637125"/>
            <a:ext cx="3802276" cy="5256371"/>
          </a:xfrm>
        </p:spPr>
        <p:txBody>
          <a:bodyPr>
            <a:normAutofit/>
          </a:bodyPr>
          <a:lstStyle/>
          <a:p>
            <a:r>
              <a:rPr lang="en-US" sz="4800">
                <a:solidFill>
                  <a:schemeClr val="bg1"/>
                </a:solidFill>
                <a:latin typeface="Calibri"/>
                <a:cs typeface="Calibri Light"/>
              </a:rPr>
              <a:t>B.U.I.L.D. Chat</a:t>
            </a:r>
            <a:endParaRPr lang="en-US" sz="4800">
              <a:solidFill>
                <a:schemeClr val="bg1"/>
              </a:solidFill>
              <a:latin typeface="Calibri"/>
              <a:cs typeface="Calibri"/>
            </a:endParaRPr>
          </a:p>
        </p:txBody>
      </p:sp>
      <p:graphicFrame>
        <p:nvGraphicFramePr>
          <p:cNvPr id="5" name="Content Placeholder 2">
            <a:extLst>
              <a:ext uri="{FF2B5EF4-FFF2-40B4-BE49-F238E27FC236}">
                <a16:creationId xmlns:a16="http://schemas.microsoft.com/office/drawing/2014/main" id="{2C6DE277-F9C2-4F5C-8510-A1F23E9D47E2}"/>
              </a:ext>
            </a:extLst>
          </p:cNvPr>
          <p:cNvGraphicFramePr>
            <a:graphicFrameLocks noGrp="1"/>
          </p:cNvGraphicFramePr>
          <p:nvPr>
            <p:ph idx="1"/>
            <p:extLst>
              <p:ext uri="{D42A27DB-BD31-4B8C-83A1-F6EECF244321}">
                <p14:modId xmlns:p14="http://schemas.microsoft.com/office/powerpoint/2010/main" val="219520595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209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319E811-E28D-4B33-A0DC-D841A94083DD}"/>
              </a:ext>
            </a:extLst>
          </p:cNvPr>
          <p:cNvSpPr>
            <a:spLocks noGrp="1"/>
          </p:cNvSpPr>
          <p:nvPr>
            <p:ph type="title"/>
          </p:nvPr>
        </p:nvSpPr>
        <p:spPr>
          <a:xfrm>
            <a:off x="95794" y="2053641"/>
            <a:ext cx="4213446" cy="2760098"/>
          </a:xfrm>
        </p:spPr>
        <p:txBody>
          <a:bodyPr>
            <a:normAutofit/>
          </a:bodyPr>
          <a:lstStyle/>
          <a:p>
            <a:r>
              <a:rPr lang="en-US" sz="5400" b="1" dirty="0">
                <a:solidFill>
                  <a:srgbClr val="FFFFFF"/>
                </a:solidFill>
                <a:cs typeface="Calibri Light"/>
              </a:rPr>
              <a:t>Capstone Presentation</a:t>
            </a:r>
          </a:p>
        </p:txBody>
      </p:sp>
      <p:sp>
        <p:nvSpPr>
          <p:cNvPr id="3" name="Content Placeholder 2">
            <a:extLst>
              <a:ext uri="{FF2B5EF4-FFF2-40B4-BE49-F238E27FC236}">
                <a16:creationId xmlns:a16="http://schemas.microsoft.com/office/drawing/2014/main" id="{0278504F-F8BA-40C9-891F-620FE2DA5633}"/>
              </a:ext>
            </a:extLst>
          </p:cNvPr>
          <p:cNvSpPr>
            <a:spLocks noGrp="1"/>
          </p:cNvSpPr>
          <p:nvPr>
            <p:ph idx="1"/>
          </p:nvPr>
        </p:nvSpPr>
        <p:spPr>
          <a:xfrm>
            <a:off x="5292289" y="813961"/>
            <a:ext cx="6467226" cy="5230634"/>
          </a:xfrm>
        </p:spPr>
        <p:txBody>
          <a:bodyPr vert="horz" lIns="91440" tIns="45720" rIns="91440" bIns="45720" rtlCol="0" anchor="ctr">
            <a:noAutofit/>
          </a:bodyPr>
          <a:lstStyle/>
          <a:p>
            <a:pPr marL="0" indent="0">
              <a:buNone/>
            </a:pPr>
            <a:r>
              <a:rPr lang="en-US" sz="2400" b="1" dirty="0">
                <a:solidFill>
                  <a:srgbClr val="000000"/>
                </a:solidFill>
                <a:cs typeface="Calibri"/>
              </a:rPr>
              <a:t>MAAWD Squad (Mike Godson, Alexis Trivet, Amanda Brown, Wende Fisher &amp; Dalila Paredes)</a:t>
            </a:r>
          </a:p>
          <a:p>
            <a:r>
              <a:rPr lang="en-US" sz="2400" dirty="0">
                <a:solidFill>
                  <a:srgbClr val="000000"/>
                </a:solidFill>
                <a:cs typeface="Calibri"/>
              </a:rPr>
              <a:t>Importance of language (terms and be able to call out intelligently)</a:t>
            </a:r>
          </a:p>
          <a:p>
            <a:r>
              <a:rPr lang="en-US" sz="2400" dirty="0">
                <a:solidFill>
                  <a:srgbClr val="000000"/>
                </a:solidFill>
                <a:cs typeface="Calibri"/>
              </a:rPr>
              <a:t>Being brave (speaking up and using discomfort to grow and evolve)</a:t>
            </a:r>
          </a:p>
          <a:p>
            <a:r>
              <a:rPr lang="en-US" sz="2400" dirty="0">
                <a:solidFill>
                  <a:srgbClr val="000000"/>
                </a:solidFill>
                <a:cs typeface="Calibri"/>
              </a:rPr>
              <a:t>Becoming true allies and advocates for justice</a:t>
            </a:r>
          </a:p>
          <a:p>
            <a:r>
              <a:rPr lang="en-US" sz="2400" dirty="0">
                <a:solidFill>
                  <a:srgbClr val="000000"/>
                </a:solidFill>
                <a:cs typeface="Calibri"/>
              </a:rPr>
              <a:t>Importance of accountability</a:t>
            </a:r>
          </a:p>
          <a:p>
            <a:endParaRPr lang="en-US" sz="2400" dirty="0">
              <a:solidFill>
                <a:srgbClr val="000000"/>
              </a:solidFill>
              <a:cs typeface="Calibri"/>
            </a:endParaRPr>
          </a:p>
          <a:p>
            <a:pPr marL="0" indent="0">
              <a:buNone/>
            </a:pPr>
            <a:r>
              <a:rPr lang="en-US" sz="2400" b="1" dirty="0">
                <a:solidFill>
                  <a:srgbClr val="000000"/>
                </a:solidFill>
                <a:cs typeface="Calibri"/>
              </a:rPr>
              <a:t>Proposal</a:t>
            </a:r>
          </a:p>
          <a:p>
            <a:r>
              <a:rPr lang="en-US" sz="2400" dirty="0">
                <a:solidFill>
                  <a:srgbClr val="000000"/>
                </a:solidFill>
                <a:cs typeface="Calibri"/>
              </a:rPr>
              <a:t>Using pronouns in all settings</a:t>
            </a:r>
          </a:p>
          <a:p>
            <a:r>
              <a:rPr lang="en-US" sz="2400" dirty="0">
                <a:solidFill>
                  <a:srgbClr val="000000"/>
                </a:solidFill>
                <a:cs typeface="Calibri"/>
              </a:rPr>
              <a:t>Meeting agreements about how to engage with each other</a:t>
            </a:r>
          </a:p>
          <a:p>
            <a:r>
              <a:rPr lang="en-US" sz="2400" dirty="0">
                <a:solidFill>
                  <a:srgbClr val="000000"/>
                </a:solidFill>
                <a:cs typeface="Calibri"/>
              </a:rPr>
              <a:t>Train-the-trainer model – building an army of advocates</a:t>
            </a:r>
          </a:p>
        </p:txBody>
      </p:sp>
    </p:spTree>
    <p:extLst>
      <p:ext uri="{BB962C8B-B14F-4D97-AF65-F5344CB8AC3E}">
        <p14:creationId xmlns:p14="http://schemas.microsoft.com/office/powerpoint/2010/main" val="233887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319E811-E28D-4B33-A0DC-D841A94083DD}"/>
              </a:ext>
            </a:extLst>
          </p:cNvPr>
          <p:cNvSpPr>
            <a:spLocks noGrp="1"/>
          </p:cNvSpPr>
          <p:nvPr>
            <p:ph type="title"/>
          </p:nvPr>
        </p:nvSpPr>
        <p:spPr>
          <a:xfrm>
            <a:off x="95794" y="2053641"/>
            <a:ext cx="4213446" cy="2760098"/>
          </a:xfrm>
        </p:spPr>
        <p:txBody>
          <a:bodyPr>
            <a:normAutofit/>
          </a:bodyPr>
          <a:lstStyle/>
          <a:p>
            <a:r>
              <a:rPr lang="en-US" sz="5400" b="1" dirty="0">
                <a:solidFill>
                  <a:srgbClr val="FFFFFF"/>
                </a:solidFill>
                <a:cs typeface="Calibri Light"/>
              </a:rPr>
              <a:t>Capstone Presentation</a:t>
            </a:r>
          </a:p>
        </p:txBody>
      </p:sp>
      <p:sp>
        <p:nvSpPr>
          <p:cNvPr id="3" name="Content Placeholder 2">
            <a:extLst>
              <a:ext uri="{FF2B5EF4-FFF2-40B4-BE49-F238E27FC236}">
                <a16:creationId xmlns:a16="http://schemas.microsoft.com/office/drawing/2014/main" id="{0278504F-F8BA-40C9-891F-620FE2DA5633}"/>
              </a:ext>
            </a:extLst>
          </p:cNvPr>
          <p:cNvSpPr>
            <a:spLocks noGrp="1"/>
          </p:cNvSpPr>
          <p:nvPr>
            <p:ph idx="1"/>
          </p:nvPr>
        </p:nvSpPr>
        <p:spPr>
          <a:xfrm>
            <a:off x="5292289" y="813961"/>
            <a:ext cx="6467226" cy="5230634"/>
          </a:xfrm>
        </p:spPr>
        <p:txBody>
          <a:bodyPr vert="horz" lIns="91440" tIns="45720" rIns="91440" bIns="45720" rtlCol="0" anchor="ctr">
            <a:noAutofit/>
          </a:bodyPr>
          <a:lstStyle/>
          <a:p>
            <a:pPr marL="0" indent="0">
              <a:buNone/>
            </a:pPr>
            <a:r>
              <a:rPr lang="en-US" sz="2400" b="1">
                <a:solidFill>
                  <a:srgbClr val="000000"/>
                </a:solidFill>
                <a:cs typeface="Calibri"/>
              </a:rPr>
              <a:t>Hanan Al-Zubaidy, Jennifer King, Michele Volk and Darcy Kennedy</a:t>
            </a:r>
            <a:endParaRPr lang="en-US"/>
          </a:p>
          <a:p>
            <a:r>
              <a:rPr lang="en-US" sz="2400">
                <a:solidFill>
                  <a:srgbClr val="000000"/>
                </a:solidFill>
                <a:cs typeface="Calibri"/>
              </a:rPr>
              <a:t>How White Supremacy Culture is embedded in the holiday schedule</a:t>
            </a:r>
            <a:endParaRPr lang="en-US" sz="2400">
              <a:cs typeface="Calibri"/>
            </a:endParaRPr>
          </a:p>
          <a:p>
            <a:r>
              <a:rPr lang="en-US" sz="2400">
                <a:solidFill>
                  <a:srgbClr val="000000"/>
                </a:solidFill>
                <a:cs typeface="Calibri"/>
              </a:rPr>
              <a:t>Studied 4th of July, Labor Day, Thanksgiving, Christmas, New Year's Day, Veteran's Day, Memorial Day, Labor Day and MLK Day</a:t>
            </a:r>
            <a:endParaRPr lang="en-US" sz="2400" dirty="0">
              <a:solidFill>
                <a:srgbClr val="000000"/>
              </a:solidFill>
              <a:cs typeface="Calibri"/>
            </a:endParaRPr>
          </a:p>
          <a:p>
            <a:pPr lvl="1"/>
            <a:r>
              <a:rPr lang="en-US" sz="2000">
                <a:solidFill>
                  <a:srgbClr val="000000"/>
                </a:solidFill>
                <a:cs typeface="Calibri"/>
              </a:rPr>
              <a:t>How has WSC played a part in how we recognize, celebrate and value different holidays</a:t>
            </a:r>
            <a:endParaRPr lang="en-US" sz="2000" dirty="0">
              <a:solidFill>
                <a:srgbClr val="000000"/>
              </a:solidFill>
              <a:cs typeface="Calibri"/>
            </a:endParaRPr>
          </a:p>
          <a:p>
            <a:pPr marL="0" indent="0">
              <a:buNone/>
            </a:pPr>
            <a:r>
              <a:rPr lang="en-US" sz="2400" b="1" dirty="0">
                <a:solidFill>
                  <a:srgbClr val="000000"/>
                </a:solidFill>
                <a:cs typeface="Calibri"/>
              </a:rPr>
              <a:t>Proposal</a:t>
            </a:r>
          </a:p>
          <a:p>
            <a:r>
              <a:rPr lang="en-US" sz="2400">
                <a:solidFill>
                  <a:srgbClr val="000000"/>
                </a:solidFill>
                <a:cs typeface="Calibri"/>
              </a:rPr>
              <a:t>Give all employees 10 floating holidays they can use at any time for any holiday they may celebrate, especially if they are not of the dominant culture: Christian, White, etc.</a:t>
            </a:r>
            <a:endParaRPr lang="en-US"/>
          </a:p>
        </p:txBody>
      </p:sp>
    </p:spTree>
    <p:extLst>
      <p:ext uri="{BB962C8B-B14F-4D97-AF65-F5344CB8AC3E}">
        <p14:creationId xmlns:p14="http://schemas.microsoft.com/office/powerpoint/2010/main" val="1329604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946D7-1CA4-446E-8795-007CACFDE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92416F2-BC84-4D7C-80C6-6296C10C3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98172B-983C-4B0E-A1DC-56C28E301EE3}"/>
              </a:ext>
            </a:extLst>
          </p:cNvPr>
          <p:cNvSpPr>
            <a:spLocks noGrp="1"/>
          </p:cNvSpPr>
          <p:nvPr>
            <p:ph type="title"/>
          </p:nvPr>
        </p:nvSpPr>
        <p:spPr>
          <a:xfrm>
            <a:off x="1537097" y="1428750"/>
            <a:ext cx="9117807" cy="2105026"/>
          </a:xfrm>
        </p:spPr>
        <p:txBody>
          <a:bodyPr vert="horz" lIns="91440" tIns="45720" rIns="91440" bIns="45720" rtlCol="0" anchor="b">
            <a:normAutofit/>
          </a:bodyPr>
          <a:lstStyle/>
          <a:p>
            <a:pPr algn="ctr"/>
            <a:r>
              <a:rPr lang="en-US" sz="8000" b="1" kern="1200">
                <a:latin typeface="Calibri"/>
                <a:cs typeface="Calibri"/>
              </a:rPr>
              <a:t>Assessment</a:t>
            </a:r>
          </a:p>
        </p:txBody>
      </p:sp>
      <p:sp>
        <p:nvSpPr>
          <p:cNvPr id="3" name="Content Placeholder 2">
            <a:extLst>
              <a:ext uri="{FF2B5EF4-FFF2-40B4-BE49-F238E27FC236}">
                <a16:creationId xmlns:a16="http://schemas.microsoft.com/office/drawing/2014/main" id="{9478197B-C76E-4AD9-9344-F27AC13CAD0C}"/>
              </a:ext>
            </a:extLst>
          </p:cNvPr>
          <p:cNvSpPr>
            <a:spLocks noGrp="1"/>
          </p:cNvSpPr>
          <p:nvPr>
            <p:ph idx="1"/>
          </p:nvPr>
        </p:nvSpPr>
        <p:spPr>
          <a:xfrm>
            <a:off x="1537097" y="3960557"/>
            <a:ext cx="9117807" cy="1097215"/>
          </a:xfrm>
        </p:spPr>
        <p:txBody>
          <a:bodyPr vert="horz" lIns="91440" tIns="45720" rIns="91440" bIns="45720" rtlCol="0" anchor="t">
            <a:normAutofit/>
          </a:bodyPr>
          <a:lstStyle/>
          <a:p>
            <a:pPr marL="0" indent="0" algn="ctr">
              <a:buNone/>
            </a:pPr>
            <a:r>
              <a:rPr lang="en-US" sz="3200" b="1"/>
              <a:t>Intercultural Development Inventory (IDI)</a:t>
            </a:r>
            <a:endParaRPr lang="en-US" sz="3600" b="1">
              <a:cs typeface="Calibri"/>
            </a:endParaRPr>
          </a:p>
        </p:txBody>
      </p:sp>
      <p:cxnSp>
        <p:nvCxnSpPr>
          <p:cNvPr id="12" name="Straight Connector 11">
            <a:extLst>
              <a:ext uri="{FF2B5EF4-FFF2-40B4-BE49-F238E27FC236}">
                <a16:creationId xmlns:a16="http://schemas.microsoft.com/office/drawing/2014/main" id="{2330623A-AB89-4E04-AC9A-2BAFBF85AE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153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23C-3D6F-47BE-B0E6-C438A9E622DC}"/>
              </a:ext>
            </a:extLst>
          </p:cNvPr>
          <p:cNvSpPr>
            <a:spLocks noGrp="1"/>
          </p:cNvSpPr>
          <p:nvPr>
            <p:ph type="title"/>
          </p:nvPr>
        </p:nvSpPr>
        <p:spPr>
          <a:xfrm>
            <a:off x="841248" y="600426"/>
            <a:ext cx="9875520" cy="3360625"/>
          </a:xfrm>
        </p:spPr>
        <p:txBody>
          <a:bodyPr vert="horz" lIns="91440" tIns="45720" rIns="91440" bIns="45720" rtlCol="0" anchor="b">
            <a:normAutofit/>
          </a:bodyPr>
          <a:lstStyle/>
          <a:p>
            <a:r>
              <a:rPr lang="en-US" sz="8200" b="1" kern="1200">
                <a:latin typeface="+mj-lt"/>
                <a:ea typeface="+mj-ea"/>
                <a:cs typeface="+mj-cs"/>
              </a:rPr>
              <a:t>Training</a:t>
            </a:r>
          </a:p>
        </p:txBody>
      </p:sp>
      <p:sp>
        <p:nvSpPr>
          <p:cNvPr id="3" name="Content Placeholder 2">
            <a:extLst>
              <a:ext uri="{FF2B5EF4-FFF2-40B4-BE49-F238E27FC236}">
                <a16:creationId xmlns:a16="http://schemas.microsoft.com/office/drawing/2014/main" id="{5D986C35-A552-4453-8D2C-527371AAD243}"/>
              </a:ext>
            </a:extLst>
          </p:cNvPr>
          <p:cNvSpPr>
            <a:spLocks noGrp="1"/>
          </p:cNvSpPr>
          <p:nvPr>
            <p:ph idx="1"/>
          </p:nvPr>
        </p:nvSpPr>
        <p:spPr>
          <a:xfrm>
            <a:off x="859536" y="4119928"/>
            <a:ext cx="9875520" cy="1366472"/>
          </a:xfrm>
        </p:spPr>
        <p:txBody>
          <a:bodyPr vert="horz" lIns="91440" tIns="45720" rIns="91440" bIns="45720" rtlCol="0" anchor="t">
            <a:normAutofit/>
          </a:bodyPr>
          <a:lstStyle/>
          <a:p>
            <a:pPr marL="0" indent="0">
              <a:buNone/>
            </a:pPr>
            <a:r>
              <a:rPr lang="en-US" sz="2400" kern="1200" dirty="0">
                <a:latin typeface="+mn-lt"/>
                <a:ea typeface="+mn-ea"/>
                <a:cs typeface="+mn-cs"/>
              </a:rPr>
              <a:t>We have trained nearly 500 people from July 2019 – May 1, </a:t>
            </a:r>
            <a:r>
              <a:rPr lang="en-US" sz="2400" dirty="0"/>
              <a:t>2020!</a:t>
            </a:r>
            <a:endParaRPr lang="en-US" sz="2400" kern="1200" dirty="0">
              <a:latin typeface="+mn-lt"/>
              <a:ea typeface="+mn-ea"/>
              <a:cs typeface="+mn-cs"/>
            </a:endParaRPr>
          </a:p>
        </p:txBody>
      </p:sp>
    </p:spTree>
    <p:extLst>
      <p:ext uri="{BB962C8B-B14F-4D97-AF65-F5344CB8AC3E}">
        <p14:creationId xmlns:p14="http://schemas.microsoft.com/office/powerpoint/2010/main" val="1656075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23C-3D6F-47BE-B0E6-C438A9E622DC}"/>
              </a:ext>
            </a:extLst>
          </p:cNvPr>
          <p:cNvSpPr>
            <a:spLocks noGrp="1"/>
          </p:cNvSpPr>
          <p:nvPr>
            <p:ph type="title"/>
          </p:nvPr>
        </p:nvSpPr>
        <p:spPr/>
        <p:txBody>
          <a:bodyPr vert="horz" lIns="91440" tIns="45720" rIns="91440" bIns="45720" rtlCol="0" anchor="b">
            <a:noAutofit/>
          </a:bodyPr>
          <a:lstStyle/>
          <a:p>
            <a:r>
              <a:rPr lang="en-US" sz="5400" b="1" dirty="0" smtClean="0"/>
              <a:t>Capstone Presentation Schedule</a:t>
            </a:r>
            <a:endParaRPr lang="en-US" sz="5400" b="1" kern="1200" dirty="0"/>
          </a:p>
        </p:txBody>
      </p:sp>
      <p:sp>
        <p:nvSpPr>
          <p:cNvPr id="3" name="Content Placeholder 2">
            <a:extLst>
              <a:ext uri="{FF2B5EF4-FFF2-40B4-BE49-F238E27FC236}">
                <a16:creationId xmlns:a16="http://schemas.microsoft.com/office/drawing/2014/main" id="{5D986C35-A552-4453-8D2C-527371AAD243}"/>
              </a:ext>
            </a:extLst>
          </p:cNvPr>
          <p:cNvSpPr>
            <a:spLocks noGrp="1"/>
          </p:cNvSpPr>
          <p:nvPr>
            <p:ph sz="half" idx="1"/>
          </p:nvPr>
        </p:nvSpPr>
        <p:spPr/>
        <p:txBody>
          <a:bodyPr vert="horz" lIns="91440" tIns="45720" rIns="91440" bIns="45720" rtlCol="0" anchor="t">
            <a:normAutofit/>
          </a:bodyPr>
          <a:lstStyle/>
          <a:p>
            <a:pPr marL="0" indent="0">
              <a:buNone/>
            </a:pPr>
            <a:r>
              <a:rPr lang="en-US" sz="3200" kern="1200" dirty="0" smtClean="0"/>
              <a:t>Thursday, May 28</a:t>
            </a:r>
            <a:br>
              <a:rPr lang="en-US" sz="3200" kern="1200" dirty="0" smtClean="0"/>
            </a:br>
            <a:r>
              <a:rPr lang="en-US" sz="3200" dirty="0" smtClean="0"/>
              <a:t>8:30 a.m. – 10:00 a.m.</a:t>
            </a:r>
          </a:p>
          <a:p>
            <a:pPr marL="0" indent="0">
              <a:buNone/>
            </a:pPr>
            <a:endParaRPr lang="en-US" sz="3200" kern="1200" dirty="0"/>
          </a:p>
          <a:p>
            <a:pPr marL="0" indent="0">
              <a:buNone/>
            </a:pPr>
            <a:r>
              <a:rPr lang="en-US" sz="3200" dirty="0" smtClean="0"/>
              <a:t>Friday, May 29</a:t>
            </a:r>
            <a:br>
              <a:rPr lang="en-US" sz="3200" dirty="0" smtClean="0"/>
            </a:br>
            <a:r>
              <a:rPr lang="en-US" sz="3200" kern="1200" dirty="0" smtClean="0"/>
              <a:t>10:00 a.m. – 11:30 a.m.</a:t>
            </a:r>
          </a:p>
          <a:p>
            <a:pPr marL="0" indent="0">
              <a:buNone/>
            </a:pPr>
            <a:endParaRPr lang="en-US" sz="3200" dirty="0"/>
          </a:p>
        </p:txBody>
      </p:sp>
      <p:sp>
        <p:nvSpPr>
          <p:cNvPr id="4" name="Content Placeholder 3"/>
          <p:cNvSpPr>
            <a:spLocks noGrp="1"/>
          </p:cNvSpPr>
          <p:nvPr>
            <p:ph sz="half" idx="2"/>
          </p:nvPr>
        </p:nvSpPr>
        <p:spPr/>
        <p:txBody>
          <a:bodyPr>
            <a:normAutofit/>
          </a:bodyPr>
          <a:lstStyle/>
          <a:p>
            <a:pPr marL="0" indent="0">
              <a:buNone/>
            </a:pPr>
            <a:r>
              <a:rPr lang="en-US" sz="3200" b="1" dirty="0"/>
              <a:t>Graduation Reception</a:t>
            </a:r>
          </a:p>
          <a:p>
            <a:pPr marL="0" indent="0">
              <a:buNone/>
            </a:pPr>
            <a:r>
              <a:rPr lang="en-US" sz="3200" dirty="0" smtClean="0"/>
              <a:t>Friday, May 29 </a:t>
            </a:r>
            <a:br>
              <a:rPr lang="en-US" sz="3200" dirty="0" smtClean="0"/>
            </a:br>
            <a:r>
              <a:rPr lang="en-US" sz="3200" dirty="0" smtClean="0"/>
              <a:t>2:00 </a:t>
            </a:r>
            <a:r>
              <a:rPr lang="en-US" sz="3200" dirty="0"/>
              <a:t>– 4:00 </a:t>
            </a:r>
            <a:r>
              <a:rPr lang="en-US" sz="3200" dirty="0" smtClean="0"/>
              <a:t>p.m.</a:t>
            </a:r>
            <a:endParaRPr lang="en-US" sz="3200" dirty="0"/>
          </a:p>
        </p:txBody>
      </p:sp>
    </p:spTree>
    <p:extLst>
      <p:ext uri="{BB962C8B-B14F-4D97-AF65-F5344CB8AC3E}">
        <p14:creationId xmlns:p14="http://schemas.microsoft.com/office/powerpoint/2010/main" val="834281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FE1AD3-B2BC-4567-8B4A-DCB8F90809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70A28E-4FD8-4474-A206-E15B5EBB3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DE75AAD-F4A4-4ED2-9A2F-B2412F936C4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8F9A1BA8-08EF-4DEE-A118-860AE37C36AF}"/>
              </a:ext>
            </a:extLst>
          </p:cNvPr>
          <p:cNvSpPr>
            <a:spLocks noGrp="1"/>
          </p:cNvSpPr>
          <p:nvPr>
            <p:ph type="title" idx="4294967295"/>
          </p:nvPr>
        </p:nvSpPr>
        <p:spPr>
          <a:xfrm>
            <a:off x="753925" y="1601735"/>
            <a:ext cx="10684151" cy="1991979"/>
          </a:xfrm>
        </p:spPr>
        <p:txBody>
          <a:bodyPr vert="horz" lIns="91440" tIns="45720" rIns="91440" bIns="45720" rtlCol="0" anchor="b">
            <a:normAutofit/>
          </a:bodyPr>
          <a:lstStyle/>
          <a:p>
            <a:pPr algn="ctr"/>
            <a:r>
              <a:rPr lang="en-US" sz="6600" b="1" kern="1200">
                <a:solidFill>
                  <a:srgbClr val="FFFFFF"/>
                </a:solidFill>
                <a:latin typeface="Calibri"/>
                <a:cs typeface="Calibri"/>
              </a:rPr>
              <a:t>THANK YOU!</a:t>
            </a:r>
          </a:p>
        </p:txBody>
      </p:sp>
      <p:pic>
        <p:nvPicPr>
          <p:cNvPr id="20" name="Picture 19">
            <a:extLst>
              <a:ext uri="{FF2B5EF4-FFF2-40B4-BE49-F238E27FC236}">
                <a16:creationId xmlns:a16="http://schemas.microsoft.com/office/drawing/2014/main" id="{DA20CE0B-92EC-45FD-8F68-38003D6D8CA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extLst>
      <p:ext uri="{BB962C8B-B14F-4D97-AF65-F5344CB8AC3E}">
        <p14:creationId xmlns:p14="http://schemas.microsoft.com/office/powerpoint/2010/main" val="2433441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Land &amp; Indigenous Peoples Acknowledgement</a:t>
            </a:r>
            <a:endParaRPr lang="en-US" b="1" dirty="0"/>
          </a:p>
        </p:txBody>
      </p:sp>
      <p:sp>
        <p:nvSpPr>
          <p:cNvPr id="3" name="Content Placeholder 2"/>
          <p:cNvSpPr>
            <a:spLocks noGrp="1"/>
          </p:cNvSpPr>
          <p:nvPr>
            <p:ph idx="1"/>
          </p:nvPr>
        </p:nvSpPr>
        <p:spPr/>
        <p:txBody>
          <a:bodyPr>
            <a:normAutofit/>
          </a:bodyPr>
          <a:lstStyle/>
          <a:p>
            <a:pPr marL="0" indent="0">
              <a:buNone/>
            </a:pPr>
            <a:r>
              <a:rPr lang="en-US" sz="3200" i="1" dirty="0" smtClean="0"/>
              <a:t>I want to begin acknowledging that </a:t>
            </a:r>
            <a:r>
              <a:rPr lang="en-US" sz="3200" i="1" dirty="0"/>
              <a:t>we are gathered, with gratitude, on the ancestral lands of the Federally recognized tribe of the Cowlitz, as well as the Chinook and Lower Columbia Peoples. Truth and acknowledgment are critical to building mutual respect and connection across all barriers of heritage and difference. We pay respects to the indigenous elders, past and present, as we respectfully consider the many legacies of violence, erasure, displacement, migration, and settlement that bring us together here today</a:t>
            </a:r>
            <a:r>
              <a:rPr lang="en-US" sz="3200" i="1" dirty="0" smtClean="0"/>
              <a:t>.</a:t>
            </a:r>
            <a:endParaRPr lang="en-US" sz="3200" dirty="0"/>
          </a:p>
        </p:txBody>
      </p:sp>
    </p:spTree>
    <p:extLst>
      <p:ext uri="{BB962C8B-B14F-4D97-AF65-F5344CB8AC3E}">
        <p14:creationId xmlns:p14="http://schemas.microsoft.com/office/powerpoint/2010/main" val="75391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Team Acknowledgement</a:t>
            </a:r>
            <a:endParaRPr lang="en-US" b="1" dirty="0"/>
          </a:p>
        </p:txBody>
      </p:sp>
      <p:sp>
        <p:nvSpPr>
          <p:cNvPr id="3" name="Content Placeholder 2"/>
          <p:cNvSpPr>
            <a:spLocks noGrp="1"/>
          </p:cNvSpPr>
          <p:nvPr>
            <p:ph idx="1"/>
          </p:nvPr>
        </p:nvSpPr>
        <p:spPr/>
        <p:txBody>
          <a:bodyPr/>
          <a:lstStyle/>
          <a:p>
            <a:pPr marL="0" indent="0">
              <a:buNone/>
            </a:pPr>
            <a:r>
              <a:rPr lang="en-US" dirty="0" smtClean="0"/>
              <a:t>I want to acknowledge the Office of Diversity, Equity &amp; Inclusion small, but REALLY mighty team. They are high-producing, hard working and phenomenal. This program would not be successful without the brilliance, flexibility and expertise of this amazing group of </a:t>
            </a:r>
            <a:r>
              <a:rPr lang="en-US" dirty="0" err="1" smtClean="0"/>
              <a:t>folx</a:t>
            </a:r>
            <a:r>
              <a:rPr lang="en-US" dirty="0" smtClean="0"/>
              <a:t>. </a:t>
            </a:r>
          </a:p>
          <a:p>
            <a:r>
              <a:rPr lang="en-US" dirty="0" smtClean="0"/>
              <a:t>Melissa Williams, Director of Reasonability and Brilliance</a:t>
            </a:r>
          </a:p>
          <a:p>
            <a:r>
              <a:rPr lang="en-US" dirty="0" smtClean="0"/>
              <a:t>Rosalba Pitkin, Heart of the Community</a:t>
            </a:r>
          </a:p>
          <a:p>
            <a:r>
              <a:rPr lang="en-US" dirty="0" smtClean="0"/>
              <a:t>Dee Harris, Resident Mother/Boss and Giver of Black Girl Magic</a:t>
            </a:r>
          </a:p>
          <a:p>
            <a:r>
              <a:rPr lang="en-US" dirty="0" smtClean="0"/>
              <a:t>Alyssa Voyles, Associate Director of Juggling, Teamwork and Execution</a:t>
            </a:r>
          </a:p>
          <a:p>
            <a:r>
              <a:rPr lang="en-US" dirty="0" smtClean="0"/>
              <a:t>Feddie Young, Master of “I would love to” and “Sure I can do it”</a:t>
            </a:r>
          </a:p>
          <a:p>
            <a:endParaRPr lang="en-US" dirty="0"/>
          </a:p>
        </p:txBody>
      </p:sp>
    </p:spTree>
    <p:extLst>
      <p:ext uri="{BB962C8B-B14F-4D97-AF65-F5344CB8AC3E}">
        <p14:creationId xmlns:p14="http://schemas.microsoft.com/office/powerpoint/2010/main" val="896962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3C86-FF12-4B96-90BD-054DC00B3490}"/>
              </a:ext>
            </a:extLst>
          </p:cNvPr>
          <p:cNvSpPr>
            <a:spLocks noGrp="1"/>
          </p:cNvSpPr>
          <p:nvPr>
            <p:ph type="title"/>
          </p:nvPr>
        </p:nvSpPr>
        <p:spPr/>
        <p:txBody>
          <a:bodyPr>
            <a:normAutofit/>
          </a:bodyPr>
          <a:lstStyle/>
          <a:p>
            <a:r>
              <a:rPr lang="en-US" sz="7200" b="1">
                <a:latin typeface="Calibri"/>
                <a:cs typeface="Calibri Light"/>
              </a:rPr>
              <a:t>PPI Training @ Clark</a:t>
            </a:r>
          </a:p>
        </p:txBody>
      </p:sp>
      <p:sp>
        <p:nvSpPr>
          <p:cNvPr id="3" name="Text Placeholder 2">
            <a:extLst>
              <a:ext uri="{FF2B5EF4-FFF2-40B4-BE49-F238E27FC236}">
                <a16:creationId xmlns:a16="http://schemas.microsoft.com/office/drawing/2014/main" id="{09BD54DE-F5F7-4EF8-9241-8FE002EA1A1B}"/>
              </a:ext>
            </a:extLst>
          </p:cNvPr>
          <p:cNvSpPr>
            <a:spLocks noGrp="1"/>
          </p:cNvSpPr>
          <p:nvPr>
            <p:ph type="body" idx="1"/>
          </p:nvPr>
        </p:nvSpPr>
        <p:spPr>
          <a:solidFill>
            <a:schemeClr val="accent1">
              <a:lumMod val="20000"/>
              <a:lumOff val="80000"/>
            </a:schemeClr>
          </a:solidFill>
        </p:spPr>
        <p:txBody>
          <a:bodyPr>
            <a:normAutofit/>
          </a:bodyPr>
          <a:lstStyle/>
          <a:p>
            <a:r>
              <a:rPr lang="en-US" sz="4000">
                <a:cs typeface="Calibri"/>
              </a:rPr>
              <a:t>History</a:t>
            </a:r>
          </a:p>
        </p:txBody>
      </p:sp>
      <p:sp>
        <p:nvSpPr>
          <p:cNvPr id="4" name="Content Placeholder 3">
            <a:extLst>
              <a:ext uri="{FF2B5EF4-FFF2-40B4-BE49-F238E27FC236}">
                <a16:creationId xmlns:a16="http://schemas.microsoft.com/office/drawing/2014/main" id="{B200276B-B720-4005-99C9-95437E7AC0A5}"/>
              </a:ext>
            </a:extLst>
          </p:cNvPr>
          <p:cNvSpPr>
            <a:spLocks noGrp="1"/>
          </p:cNvSpPr>
          <p:nvPr>
            <p:ph sz="half" idx="2"/>
          </p:nvPr>
        </p:nvSpPr>
        <p:spPr/>
        <p:txBody>
          <a:bodyPr vert="horz" lIns="91440" tIns="45720" rIns="91440" bIns="45720" rtlCol="0" anchor="t">
            <a:normAutofit/>
          </a:bodyPr>
          <a:lstStyle/>
          <a:p>
            <a:r>
              <a:rPr lang="en-US">
                <a:cs typeface="Calibri"/>
              </a:rPr>
              <a:t>Priority of intercultural competency</a:t>
            </a:r>
          </a:p>
          <a:p>
            <a:pPr lvl="1"/>
            <a:r>
              <a:rPr lang="en-US">
                <a:cs typeface="Calibri"/>
              </a:rPr>
              <a:t>No dedicated budget</a:t>
            </a:r>
          </a:p>
          <a:p>
            <a:pPr lvl="1"/>
            <a:r>
              <a:rPr lang="en-US">
                <a:cs typeface="Calibri"/>
              </a:rPr>
              <a:t>No structure</a:t>
            </a:r>
          </a:p>
          <a:p>
            <a:pPr lvl="1"/>
            <a:r>
              <a:rPr lang="en-US">
                <a:cs typeface="Calibri"/>
              </a:rPr>
              <a:t>Everyone has to have 1 PPI credit, no accountability</a:t>
            </a:r>
          </a:p>
        </p:txBody>
      </p:sp>
      <p:sp>
        <p:nvSpPr>
          <p:cNvPr id="5" name="Text Placeholder 4">
            <a:extLst>
              <a:ext uri="{FF2B5EF4-FFF2-40B4-BE49-F238E27FC236}">
                <a16:creationId xmlns:a16="http://schemas.microsoft.com/office/drawing/2014/main" id="{15B6870A-1154-4FE4-8A10-D5B52FF14261}"/>
              </a:ext>
            </a:extLst>
          </p:cNvPr>
          <p:cNvSpPr>
            <a:spLocks noGrp="1"/>
          </p:cNvSpPr>
          <p:nvPr>
            <p:ph type="body" sz="quarter" idx="3"/>
          </p:nvPr>
        </p:nvSpPr>
        <p:spPr>
          <a:solidFill>
            <a:schemeClr val="accent1">
              <a:lumMod val="20000"/>
              <a:lumOff val="80000"/>
            </a:schemeClr>
          </a:solidFill>
        </p:spPr>
        <p:txBody>
          <a:bodyPr>
            <a:normAutofit/>
          </a:bodyPr>
          <a:lstStyle/>
          <a:p>
            <a:r>
              <a:rPr lang="en-US" sz="4000">
                <a:cs typeface="Calibri"/>
              </a:rPr>
              <a:t>Current Day</a:t>
            </a:r>
          </a:p>
        </p:txBody>
      </p:sp>
      <p:sp>
        <p:nvSpPr>
          <p:cNvPr id="6" name="Content Placeholder 5">
            <a:extLst>
              <a:ext uri="{FF2B5EF4-FFF2-40B4-BE49-F238E27FC236}">
                <a16:creationId xmlns:a16="http://schemas.microsoft.com/office/drawing/2014/main" id="{37F5844A-5E02-41DF-9265-AB0CA857BE01}"/>
              </a:ext>
            </a:extLst>
          </p:cNvPr>
          <p:cNvSpPr>
            <a:spLocks noGrp="1"/>
          </p:cNvSpPr>
          <p:nvPr>
            <p:ph sz="quarter" idx="4"/>
          </p:nvPr>
        </p:nvSpPr>
        <p:spPr/>
        <p:txBody>
          <a:bodyPr vert="horz" lIns="91440" tIns="45720" rIns="91440" bIns="45720" rtlCol="0" anchor="t">
            <a:normAutofit lnSpcReduction="10000"/>
          </a:bodyPr>
          <a:lstStyle/>
          <a:p>
            <a:r>
              <a:rPr lang="en-US">
                <a:cs typeface="Calibri"/>
              </a:rPr>
              <a:t>Developed PPI training protocol requirement</a:t>
            </a:r>
          </a:p>
          <a:p>
            <a:r>
              <a:rPr lang="en-US">
                <a:cs typeface="Calibri"/>
              </a:rPr>
              <a:t>Intercultural competency as a board priority</a:t>
            </a:r>
          </a:p>
          <a:p>
            <a:r>
              <a:rPr lang="en-US">
                <a:cs typeface="Calibri"/>
              </a:rPr>
              <a:t>Still no accountability for PPI credit requirement</a:t>
            </a:r>
          </a:p>
          <a:p>
            <a:r>
              <a:rPr lang="en-US">
                <a:cs typeface="Calibri"/>
              </a:rPr>
              <a:t>Dedicated budget</a:t>
            </a:r>
          </a:p>
          <a:p>
            <a:pPr lvl="1"/>
            <a:r>
              <a:rPr lang="en-US">
                <a:cs typeface="Calibri"/>
              </a:rPr>
              <a:t>Collaboration with ProDev partners</a:t>
            </a:r>
          </a:p>
          <a:p>
            <a:endParaRPr lang="en-US">
              <a:cs typeface="Calibri"/>
            </a:endParaRPr>
          </a:p>
        </p:txBody>
      </p:sp>
    </p:spTree>
    <p:extLst>
      <p:ext uri="{BB962C8B-B14F-4D97-AF65-F5344CB8AC3E}">
        <p14:creationId xmlns:p14="http://schemas.microsoft.com/office/powerpoint/2010/main" val="1707793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7DFCAA-C0C7-4134-B32C-1ED054C9AEB9}"/>
              </a:ext>
            </a:extLst>
          </p:cNvPr>
          <p:cNvSpPr>
            <a:spLocks noGrp="1"/>
          </p:cNvSpPr>
          <p:nvPr>
            <p:ph type="title"/>
          </p:nvPr>
        </p:nvSpPr>
        <p:spPr>
          <a:xfrm>
            <a:off x="230207" y="2394858"/>
            <a:ext cx="3657846" cy="2069985"/>
          </a:xfrm>
        </p:spPr>
        <p:txBody>
          <a:bodyPr anchor="t">
            <a:normAutofit/>
          </a:bodyPr>
          <a:lstStyle/>
          <a:p>
            <a:pPr algn="r"/>
            <a:r>
              <a:rPr lang="en-US" sz="4800" b="1">
                <a:solidFill>
                  <a:srgbClr val="FFFFFF"/>
                </a:solidFill>
              </a:rPr>
              <a:t>Board Priority</a:t>
            </a:r>
            <a:endParaRPr lang="en-US" sz="4800" b="1">
              <a:solidFill>
                <a:srgbClr val="FFFFFF"/>
              </a:solidFill>
              <a:cs typeface="Calibri Light"/>
            </a:endParaRPr>
          </a:p>
        </p:txBody>
      </p:sp>
      <p:sp>
        <p:nvSpPr>
          <p:cNvPr id="3" name="Content Placeholder 2">
            <a:extLst>
              <a:ext uri="{FF2B5EF4-FFF2-40B4-BE49-F238E27FC236}">
                <a16:creationId xmlns:a16="http://schemas.microsoft.com/office/drawing/2014/main" id="{0814D064-E956-4AD5-BAC9-EBD6B57900E2}"/>
              </a:ext>
            </a:extLst>
          </p:cNvPr>
          <p:cNvSpPr>
            <a:spLocks noGrp="1"/>
          </p:cNvSpPr>
          <p:nvPr>
            <p:ph sz="half" idx="1"/>
          </p:nvPr>
        </p:nvSpPr>
        <p:spPr>
          <a:xfrm>
            <a:off x="3834080" y="411239"/>
            <a:ext cx="8006053" cy="2493318"/>
          </a:xfrm>
        </p:spPr>
        <p:txBody>
          <a:bodyPr vert="horz" lIns="91440" tIns="45720" rIns="91440" bIns="45720" rtlCol="0" anchor="t">
            <a:normAutofit/>
          </a:bodyPr>
          <a:lstStyle/>
          <a:p>
            <a:pPr>
              <a:buNone/>
            </a:pPr>
            <a:r>
              <a:rPr lang="en-US" sz="2100" b="1" i="1">
                <a:ea typeface="+mn-lt"/>
                <a:cs typeface="+mn-lt"/>
              </a:rPr>
              <a:t>  </a:t>
            </a:r>
            <a:r>
              <a:rPr lang="en-US" sz="3300" b="1" i="1">
                <a:ea typeface="+mn-lt"/>
                <a:cs typeface="+mn-lt"/>
              </a:rPr>
              <a:t> Clark College facilitates student learning by providing the conditions that improve educational outcomes and eliminate systemic disparities among all groups.   </a:t>
            </a:r>
            <a:endParaRPr lang="en-US" sz="3300">
              <a:cs typeface="Calibri"/>
            </a:endParaRPr>
          </a:p>
          <a:p>
            <a:pPr marL="0" indent="0">
              <a:buNone/>
            </a:pPr>
            <a:r>
              <a:rPr lang="en-US">
                <a:ea typeface="+mn-lt"/>
                <a:cs typeface="+mn-lt"/>
              </a:rPr>
              <a:t>  </a:t>
            </a:r>
            <a:endParaRPr lang="en-US">
              <a:cs typeface="Calibri"/>
            </a:endParaRPr>
          </a:p>
        </p:txBody>
      </p:sp>
      <p:sp>
        <p:nvSpPr>
          <p:cNvPr id="4" name="Content Placeholder 3">
            <a:extLst>
              <a:ext uri="{FF2B5EF4-FFF2-40B4-BE49-F238E27FC236}">
                <a16:creationId xmlns:a16="http://schemas.microsoft.com/office/drawing/2014/main" id="{0D7D5598-5C20-40A3-B147-0B157D4B6B78}"/>
              </a:ext>
            </a:extLst>
          </p:cNvPr>
          <p:cNvSpPr>
            <a:spLocks noGrp="1"/>
          </p:cNvSpPr>
          <p:nvPr>
            <p:ph sz="half" idx="2"/>
          </p:nvPr>
        </p:nvSpPr>
        <p:spPr>
          <a:xfrm>
            <a:off x="4395029" y="2757714"/>
            <a:ext cx="7667385" cy="3569794"/>
          </a:xfrm>
        </p:spPr>
        <p:txBody>
          <a:bodyPr vert="horz" lIns="91440" tIns="45720" rIns="91440" bIns="45720" rtlCol="0" anchor="t">
            <a:normAutofit/>
          </a:bodyPr>
          <a:lstStyle/>
          <a:p>
            <a:pPr marL="0" indent="0">
              <a:buNone/>
            </a:pPr>
            <a:r>
              <a:rPr lang="en-US" sz="4400" b="1">
                <a:solidFill>
                  <a:schemeClr val="accent2">
                    <a:lumMod val="75000"/>
                  </a:schemeClr>
                </a:solidFill>
              </a:rPr>
              <a:t>Strategies</a:t>
            </a:r>
            <a:endParaRPr lang="en-US" sz="4400" b="1">
              <a:solidFill>
                <a:schemeClr val="accent2">
                  <a:lumMod val="75000"/>
                </a:schemeClr>
              </a:solidFill>
              <a:cs typeface="Calibri"/>
            </a:endParaRPr>
          </a:p>
          <a:p>
            <a:pPr marL="0" indent="0">
              <a:buNone/>
            </a:pPr>
            <a:r>
              <a:rPr lang="en-US" sz="3200"/>
              <a:t>Improve intercultural competencies through: </a:t>
            </a:r>
            <a:endParaRPr lang="en-US" sz="3200">
              <a:cs typeface="Calibri"/>
            </a:endParaRPr>
          </a:p>
          <a:p>
            <a:pPr marL="0" indent="0">
              <a:buNone/>
            </a:pPr>
            <a:r>
              <a:rPr lang="en-US" sz="3200"/>
              <a:t>1. Professional development</a:t>
            </a:r>
            <a:endParaRPr lang="en-US" sz="3200">
              <a:cs typeface="Calibri"/>
            </a:endParaRPr>
          </a:p>
          <a:p>
            <a:pPr marL="0" indent="0">
              <a:buNone/>
            </a:pPr>
            <a:r>
              <a:rPr lang="en-US" sz="3200"/>
              <a:t>2. Hiring employees reflective of the college's diverse student population</a:t>
            </a:r>
            <a:endParaRPr lang="en-US" sz="3200">
              <a:cs typeface="Calibri"/>
            </a:endParaRPr>
          </a:p>
        </p:txBody>
      </p:sp>
    </p:spTree>
    <p:extLst>
      <p:ext uri="{BB962C8B-B14F-4D97-AF65-F5344CB8AC3E}">
        <p14:creationId xmlns:p14="http://schemas.microsoft.com/office/powerpoint/2010/main" val="1281002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C7B1E85-8AC2-4C32-93C1-34E7BC52CC86}"/>
              </a:ext>
            </a:extLst>
          </p:cNvPr>
          <p:cNvSpPr>
            <a:spLocks noGrp="1"/>
          </p:cNvSpPr>
          <p:nvPr>
            <p:ph idx="1"/>
          </p:nvPr>
        </p:nvSpPr>
        <p:spPr>
          <a:xfrm>
            <a:off x="1117601" y="2662545"/>
            <a:ext cx="9787465" cy="3498228"/>
          </a:xfrm>
        </p:spPr>
        <p:txBody>
          <a:bodyPr vert="horz" lIns="91440" tIns="45720" rIns="91440" bIns="45720" rtlCol="0" anchor="t">
            <a:noAutofit/>
          </a:bodyPr>
          <a:lstStyle/>
          <a:p>
            <a:r>
              <a:rPr lang="en-US" sz="2400">
                <a:ea typeface="+mn-lt"/>
                <a:cs typeface="+mn-lt"/>
              </a:rPr>
              <a:t>The purpose of the </a:t>
            </a:r>
            <a:r>
              <a:rPr lang="en-US" sz="2400" b="1">
                <a:ea typeface="+mn-lt"/>
                <a:cs typeface="+mn-lt"/>
              </a:rPr>
              <a:t>B.U.I.L.D. Training Program </a:t>
            </a:r>
            <a:r>
              <a:rPr lang="en-US" sz="2400">
                <a:ea typeface="+mn-lt"/>
                <a:cs typeface="+mn-lt"/>
              </a:rPr>
              <a:t>is to build intercultural competency and equity leadership in Clark College staff, faculty and students. Provide power, privilege, and inequity opportunities through listening, learning and practicing social equity.</a:t>
            </a:r>
            <a:endParaRPr lang="en-US" sz="2400">
              <a:cs typeface="Calibri"/>
            </a:endParaRPr>
          </a:p>
          <a:p>
            <a:r>
              <a:rPr lang="en-US" sz="2400">
                <a:ea typeface="+mn-lt"/>
                <a:cs typeface="+mn-lt"/>
              </a:rPr>
              <a:t>In alignment with Clark College’s Strategic Plan, the </a:t>
            </a:r>
            <a:r>
              <a:rPr lang="en-US" sz="2400" b="1">
                <a:ea typeface="+mn-lt"/>
                <a:cs typeface="+mn-lt"/>
              </a:rPr>
              <a:t>B.U.I.L.D. Training Program </a:t>
            </a:r>
            <a:r>
              <a:rPr lang="en-US" sz="2400">
                <a:ea typeface="+mn-lt"/>
                <a:cs typeface="+mn-lt"/>
              </a:rPr>
              <a:t>aims to improve intercultural and multicultural competencies among students and employees.</a:t>
            </a:r>
            <a:endParaRPr lang="en-US" sz="2400"/>
          </a:p>
          <a:p>
            <a:endParaRPr lang="en-US" sz="1900">
              <a:cs typeface="Calibri"/>
            </a:endParaRPr>
          </a:p>
        </p:txBody>
      </p:sp>
      <p:pic>
        <p:nvPicPr>
          <p:cNvPr id="11" name="Picture 11" descr="A close up of a logo&#10;&#10;Description generated with high confidence">
            <a:extLst>
              <a:ext uri="{FF2B5EF4-FFF2-40B4-BE49-F238E27FC236}">
                <a16:creationId xmlns:a16="http://schemas.microsoft.com/office/drawing/2014/main" id="{007D0001-F4DB-486E-BFBD-EB2ABB148184}"/>
              </a:ext>
            </a:extLst>
          </p:cNvPr>
          <p:cNvPicPr>
            <a:picLocks noChangeAspect="1"/>
          </p:cNvPicPr>
          <p:nvPr/>
        </p:nvPicPr>
        <p:blipFill>
          <a:blip r:embed="rId2"/>
          <a:stretch>
            <a:fillRect/>
          </a:stretch>
        </p:blipFill>
        <p:spPr>
          <a:xfrm>
            <a:off x="441026" y="598473"/>
            <a:ext cx="10668002" cy="1603825"/>
          </a:xfrm>
          <a:prstGeom prst="rect">
            <a:avLst/>
          </a:prstGeom>
        </p:spPr>
      </p:pic>
    </p:spTree>
    <p:extLst>
      <p:ext uri="{BB962C8B-B14F-4D97-AF65-F5344CB8AC3E}">
        <p14:creationId xmlns:p14="http://schemas.microsoft.com/office/powerpoint/2010/main" val="959195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C7B1E85-8AC2-4C32-93C1-34E7BC52CC86}"/>
              </a:ext>
            </a:extLst>
          </p:cNvPr>
          <p:cNvSpPr>
            <a:spLocks noGrp="1"/>
          </p:cNvSpPr>
          <p:nvPr>
            <p:ph idx="1"/>
          </p:nvPr>
        </p:nvSpPr>
        <p:spPr>
          <a:xfrm>
            <a:off x="1090991" y="2241631"/>
            <a:ext cx="10329332" cy="3655467"/>
          </a:xfrm>
        </p:spPr>
        <p:txBody>
          <a:bodyPr vert="horz" lIns="91440" tIns="45720" rIns="91440" bIns="45720" rtlCol="0" anchor="t">
            <a:noAutofit/>
          </a:bodyPr>
          <a:lstStyle/>
          <a:p>
            <a:pPr>
              <a:buNone/>
            </a:pPr>
            <a:endParaRPr lang="en-US" sz="2400">
              <a:ea typeface="+mn-lt"/>
              <a:cs typeface="+mn-lt"/>
            </a:endParaRPr>
          </a:p>
          <a:p>
            <a:r>
              <a:rPr lang="en-US" sz="2400">
                <a:ea typeface="+mn-lt"/>
                <a:cs typeface="+mn-lt"/>
              </a:rPr>
              <a:t>Any Clark College employee that would like to become B.U.I.L.D. certified must first take an assessment before starting the program and after completing the program and choose five of the core modules (10 hours) to complete before June 1st. </a:t>
            </a:r>
            <a:r>
              <a:rPr lang="en-US" sz="2400" b="1">
                <a:ea typeface="+mn-lt"/>
                <a:cs typeface="+mn-lt"/>
              </a:rPr>
              <a:t>Equitable Decision-Making is a required course.</a:t>
            </a:r>
            <a:endParaRPr lang="en-US" b="1">
              <a:cs typeface="Calibri" panose="020F0502020204030204"/>
            </a:endParaRPr>
          </a:p>
          <a:p>
            <a:r>
              <a:rPr lang="en-US" sz="2400">
                <a:ea typeface="+mn-lt"/>
                <a:cs typeface="+mn-lt"/>
              </a:rPr>
              <a:t>Program cohort starts October 1 and finishes June 1. Participants will be certified for 2 years after the training is complete. The cohort will meet once a quarter after the certification is completed to discuss best practices, refresh training and dialogue around DEI issues.</a:t>
            </a:r>
            <a:endParaRPr lang="en-US">
              <a:cs typeface="Calibri" panose="020F0502020204030204"/>
            </a:endParaRPr>
          </a:p>
          <a:p>
            <a:endParaRPr lang="en-US" sz="2400">
              <a:cs typeface="Calibri"/>
            </a:endParaRPr>
          </a:p>
        </p:txBody>
      </p:sp>
      <p:pic>
        <p:nvPicPr>
          <p:cNvPr id="11" name="Picture 11" descr="A close up of a logo&#10;&#10;Description generated with high confidence">
            <a:extLst>
              <a:ext uri="{FF2B5EF4-FFF2-40B4-BE49-F238E27FC236}">
                <a16:creationId xmlns:a16="http://schemas.microsoft.com/office/drawing/2014/main" id="{007D0001-F4DB-486E-BFBD-EB2ABB148184}"/>
              </a:ext>
            </a:extLst>
          </p:cNvPr>
          <p:cNvPicPr>
            <a:picLocks noChangeAspect="1"/>
          </p:cNvPicPr>
          <p:nvPr/>
        </p:nvPicPr>
        <p:blipFill>
          <a:blip r:embed="rId2"/>
          <a:stretch>
            <a:fillRect/>
          </a:stretch>
        </p:blipFill>
        <p:spPr>
          <a:xfrm>
            <a:off x="441026" y="598473"/>
            <a:ext cx="10668002" cy="1603825"/>
          </a:xfrm>
          <a:prstGeom prst="rect">
            <a:avLst/>
          </a:prstGeom>
        </p:spPr>
      </p:pic>
    </p:spTree>
    <p:extLst>
      <p:ext uri="{BB962C8B-B14F-4D97-AF65-F5344CB8AC3E}">
        <p14:creationId xmlns:p14="http://schemas.microsoft.com/office/powerpoint/2010/main" val="3065606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38B33-AD7D-4D98-AB07-095E0D6C95A0}"/>
              </a:ext>
            </a:extLst>
          </p:cNvPr>
          <p:cNvPicPr>
            <a:picLocks noChangeAspect="1"/>
          </p:cNvPicPr>
          <p:nvPr/>
        </p:nvPicPr>
        <p:blipFill rotWithShape="1">
          <a:blip r:embed="rId2">
            <a:duotone>
              <a:prstClr val="black"/>
              <a:schemeClr val="tx2">
                <a:tint val="45000"/>
                <a:satMod val="400000"/>
              </a:schemeClr>
            </a:duotone>
            <a:alphaModFix amt="25000"/>
          </a:blip>
          <a:srcRect t="7416" b="8315"/>
          <a:stretch/>
        </p:blipFill>
        <p:spPr>
          <a:xfrm>
            <a:off x="20" y="10"/>
            <a:ext cx="12191980" cy="6857990"/>
          </a:xfrm>
          <a:prstGeom prst="rect">
            <a:avLst/>
          </a:prstGeom>
        </p:spPr>
      </p:pic>
      <p:sp>
        <p:nvSpPr>
          <p:cNvPr id="2" name="Title 1">
            <a:extLst>
              <a:ext uri="{FF2B5EF4-FFF2-40B4-BE49-F238E27FC236}">
                <a16:creationId xmlns:a16="http://schemas.microsoft.com/office/drawing/2014/main" id="{A89AB455-64FF-4C9F-8276-8862EA154A99}"/>
              </a:ext>
            </a:extLst>
          </p:cNvPr>
          <p:cNvSpPr>
            <a:spLocks noGrp="1"/>
          </p:cNvSpPr>
          <p:nvPr>
            <p:ph type="title"/>
          </p:nvPr>
        </p:nvSpPr>
        <p:spPr>
          <a:xfrm>
            <a:off x="838200" y="365125"/>
            <a:ext cx="10515600" cy="1325563"/>
          </a:xfrm>
        </p:spPr>
        <p:txBody>
          <a:bodyPr>
            <a:normAutofit/>
          </a:bodyPr>
          <a:lstStyle/>
          <a:p>
            <a:r>
              <a:rPr lang="en-US" sz="4800" b="1">
                <a:latin typeface="Calibri"/>
                <a:cs typeface="Calibri Light"/>
              </a:rPr>
              <a:t>Cohort Model</a:t>
            </a:r>
          </a:p>
        </p:txBody>
      </p:sp>
      <p:graphicFrame>
        <p:nvGraphicFramePr>
          <p:cNvPr id="5" name="Content Placeholder 2">
            <a:extLst>
              <a:ext uri="{FF2B5EF4-FFF2-40B4-BE49-F238E27FC236}">
                <a16:creationId xmlns:a16="http://schemas.microsoft.com/office/drawing/2014/main" id="{1BF05EC0-C27E-439B-A5FF-F716C29FA986}"/>
              </a:ext>
            </a:extLst>
          </p:cNvPr>
          <p:cNvGraphicFramePr>
            <a:graphicFrameLocks noGrp="1"/>
          </p:cNvGraphicFramePr>
          <p:nvPr>
            <p:ph idx="1"/>
            <p:extLst>
              <p:ext uri="{D42A27DB-BD31-4B8C-83A1-F6EECF244321}">
                <p14:modId xmlns:p14="http://schemas.microsoft.com/office/powerpoint/2010/main" val="38198776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34595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7E773EB-1EC1-4E49-9DE2-E6F4604972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42DD0-8DB9-413B-BE5A-C078F1B399C0}"/>
              </a:ext>
            </a:extLst>
          </p:cNvPr>
          <p:cNvSpPr>
            <a:spLocks noGrp="1"/>
          </p:cNvSpPr>
          <p:nvPr>
            <p:ph type="title"/>
          </p:nvPr>
        </p:nvSpPr>
        <p:spPr>
          <a:xfrm>
            <a:off x="391378" y="320675"/>
            <a:ext cx="11407487" cy="1325563"/>
          </a:xfrm>
        </p:spPr>
        <p:txBody>
          <a:bodyPr>
            <a:normAutofit/>
          </a:bodyPr>
          <a:lstStyle/>
          <a:p>
            <a:r>
              <a:rPr lang="en-US" sz="6600" b="1">
                <a:latin typeface="Calibri"/>
                <a:cs typeface="Calibri Light"/>
              </a:rPr>
              <a:t>Courses</a:t>
            </a:r>
          </a:p>
        </p:txBody>
      </p:sp>
      <p:graphicFrame>
        <p:nvGraphicFramePr>
          <p:cNvPr id="21" name="Content Placeholder 2">
            <a:extLst>
              <a:ext uri="{FF2B5EF4-FFF2-40B4-BE49-F238E27FC236}">
                <a16:creationId xmlns:a16="http://schemas.microsoft.com/office/drawing/2014/main" id="{61593836-EF65-4F1F-88F9-588C8094529E}"/>
              </a:ext>
            </a:extLst>
          </p:cNvPr>
          <p:cNvGraphicFramePr>
            <a:graphicFrameLocks noGrp="1"/>
          </p:cNvGraphicFramePr>
          <p:nvPr>
            <p:ph idx="1"/>
            <p:extLst>
              <p:ext uri="{D42A27DB-BD31-4B8C-83A1-F6EECF244321}">
                <p14:modId xmlns:p14="http://schemas.microsoft.com/office/powerpoint/2010/main" val="573399000"/>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697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945</TotalTime>
  <Words>861</Words>
  <Application>Microsoft Office PowerPoint</Application>
  <PresentationFormat>Widescreen</PresentationFormat>
  <Paragraphs>86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INTERCULTURAL COMPETENCY </vt:lpstr>
      <vt:lpstr>Land &amp; Indigenous Peoples Acknowledgement</vt:lpstr>
      <vt:lpstr>Team Acknowledgement</vt:lpstr>
      <vt:lpstr>PPI Training @ Clark</vt:lpstr>
      <vt:lpstr>Board Priority</vt:lpstr>
      <vt:lpstr>PowerPoint Presentation</vt:lpstr>
      <vt:lpstr>PowerPoint Presentation</vt:lpstr>
      <vt:lpstr>Cohort Model</vt:lpstr>
      <vt:lpstr>Courses</vt:lpstr>
      <vt:lpstr>B.U.I.L.D. Chat</vt:lpstr>
      <vt:lpstr>Capstone Presentation</vt:lpstr>
      <vt:lpstr>Capstone Presentation</vt:lpstr>
      <vt:lpstr>Assessment</vt:lpstr>
      <vt:lpstr>Training</vt:lpstr>
      <vt:lpstr>Capstone Presentation Schedule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Weldy, Stephanie</dc:creator>
  <cp:lastModifiedBy>Weldy, Stephanie</cp:lastModifiedBy>
  <cp:revision>143</cp:revision>
  <dcterms:created xsi:type="dcterms:W3CDTF">2020-03-18T21:24:12Z</dcterms:created>
  <dcterms:modified xsi:type="dcterms:W3CDTF">2020-05-28T18:52:44Z</dcterms:modified>
</cp:coreProperties>
</file>